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05" r:id="rId2"/>
    <p:sldId id="257" r:id="rId3"/>
    <p:sldId id="294" r:id="rId4"/>
    <p:sldId id="290" r:id="rId5"/>
    <p:sldId id="299" r:id="rId6"/>
    <p:sldId id="300" r:id="rId7"/>
    <p:sldId id="301" r:id="rId8"/>
    <p:sldId id="302" r:id="rId9"/>
    <p:sldId id="303" r:id="rId10"/>
    <p:sldId id="296" r:id="rId11"/>
    <p:sldId id="291" r:id="rId12"/>
    <p:sldId id="297" r:id="rId13"/>
    <p:sldId id="263" r:id="rId14"/>
    <p:sldId id="264" r:id="rId15"/>
    <p:sldId id="258" r:id="rId16"/>
    <p:sldId id="260" r:id="rId17"/>
    <p:sldId id="265" r:id="rId18"/>
    <p:sldId id="266" r:id="rId19"/>
    <p:sldId id="267" r:id="rId20"/>
    <p:sldId id="268" r:id="rId21"/>
    <p:sldId id="269" r:id="rId22"/>
    <p:sldId id="270" r:id="rId23"/>
    <p:sldId id="306" r:id="rId24"/>
    <p:sldId id="259" r:id="rId25"/>
    <p:sldId id="298" r:id="rId26"/>
    <p:sldId id="261" r:id="rId27"/>
    <p:sldId id="307" r:id="rId28"/>
    <p:sldId id="273" r:id="rId29"/>
    <p:sldId id="308" r:id="rId30"/>
    <p:sldId id="309" r:id="rId31"/>
    <p:sldId id="274" r:id="rId32"/>
    <p:sldId id="275" r:id="rId33"/>
    <p:sldId id="276" r:id="rId34"/>
    <p:sldId id="277" r:id="rId35"/>
    <p:sldId id="278" r:id="rId36"/>
    <p:sldId id="279" r:id="rId37"/>
    <p:sldId id="280" r:id="rId38"/>
    <p:sldId id="282" r:id="rId39"/>
    <p:sldId id="262" r:id="rId40"/>
    <p:sldId id="295" r:id="rId41"/>
    <p:sldId id="271" r:id="rId42"/>
    <p:sldId id="283" r:id="rId43"/>
    <p:sldId id="285" r:id="rId44"/>
    <p:sldId id="286" r:id="rId45"/>
    <p:sldId id="284" r:id="rId46"/>
    <p:sldId id="288" r:id="rId47"/>
    <p:sldId id="289" r:id="rId48"/>
    <p:sldId id="304"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9CB84-5B93-4C16-A016-72DF6EE23B11}" type="datetimeFigureOut">
              <a:rPr lang="en-US" smtClean="0"/>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26469-AD35-4B97-B372-275E93DEF8DD}" type="slidenum">
              <a:rPr lang="en-US" smtClean="0"/>
              <a:t>‹#›</a:t>
            </a:fld>
            <a:endParaRPr lang="en-US"/>
          </a:p>
        </p:txBody>
      </p:sp>
    </p:spTree>
    <p:extLst>
      <p:ext uri="{BB962C8B-B14F-4D97-AF65-F5344CB8AC3E}">
        <p14:creationId xmlns:p14="http://schemas.microsoft.com/office/powerpoint/2010/main" val="375458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50C15-F04C-4DEE-9AB3-39D495E91181}"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1509636615"/>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16FC3-3AB2-4114-8314-6CF625E846AA}"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627950531"/>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0832-22C1-40F6-8D72-38A55DE10863}"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235947162"/>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4C8E7-776F-499D-9116-6CA5AA1588BB}"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4126653093"/>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E3672-1CD4-42A9-A65D-9DF093047F4A}"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2609160767"/>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B8324-E433-4794-9895-9C3E4D4D286C}" type="datetime1">
              <a:rPr lang="en-US" smtClean="0"/>
              <a:t>2/22/2013</a:t>
            </a:fld>
            <a:endParaRPr lang="en-US"/>
          </a:p>
        </p:txBody>
      </p:sp>
      <p:sp>
        <p:nvSpPr>
          <p:cNvPr id="6" name="Footer Placeholder 5"/>
          <p:cNvSpPr>
            <a:spLocks noGrp="1"/>
          </p:cNvSpPr>
          <p:nvPr>
            <p:ph type="ftr" sz="quarter" idx="11"/>
          </p:nvPr>
        </p:nvSpPr>
        <p:spPr/>
        <p:txBody>
          <a:bodyPr/>
          <a:lstStyle/>
          <a:p>
            <a:r>
              <a:rPr lang="en-US" smtClean="0"/>
              <a:t>Dr Toufan</a:t>
            </a:r>
            <a:endParaRPr lang="en-US"/>
          </a:p>
        </p:txBody>
      </p:sp>
      <p:sp>
        <p:nvSpPr>
          <p:cNvPr id="7" name="Slide Number Placeholder 6"/>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2314672820"/>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E8B37-B1DE-4D82-8E19-4FE0C7894D0A}" type="datetime1">
              <a:rPr lang="en-US" smtClean="0"/>
              <a:t>2/22/2013</a:t>
            </a:fld>
            <a:endParaRPr lang="en-US"/>
          </a:p>
        </p:txBody>
      </p:sp>
      <p:sp>
        <p:nvSpPr>
          <p:cNvPr id="8" name="Footer Placeholder 7"/>
          <p:cNvSpPr>
            <a:spLocks noGrp="1"/>
          </p:cNvSpPr>
          <p:nvPr>
            <p:ph type="ftr" sz="quarter" idx="11"/>
          </p:nvPr>
        </p:nvSpPr>
        <p:spPr/>
        <p:txBody>
          <a:bodyPr/>
          <a:lstStyle/>
          <a:p>
            <a:r>
              <a:rPr lang="en-US" smtClean="0"/>
              <a:t>Dr Toufan</a:t>
            </a:r>
            <a:endParaRPr lang="en-US"/>
          </a:p>
        </p:txBody>
      </p:sp>
      <p:sp>
        <p:nvSpPr>
          <p:cNvPr id="9" name="Slide Number Placeholder 8"/>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3727250260"/>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4975F-C514-495C-8A5A-8984E19AF15B}"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2960727584"/>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39DF2-AE98-4889-A135-CFE9E9534E51}"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3062429741"/>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1E8DA5-99C1-4C1E-8747-37C7CB97485B}" type="datetime1">
              <a:rPr lang="en-US" smtClean="0"/>
              <a:t>2/22/2013</a:t>
            </a:fld>
            <a:endParaRPr lang="en-US"/>
          </a:p>
        </p:txBody>
      </p:sp>
      <p:sp>
        <p:nvSpPr>
          <p:cNvPr id="6" name="Footer Placeholder 5"/>
          <p:cNvSpPr>
            <a:spLocks noGrp="1"/>
          </p:cNvSpPr>
          <p:nvPr>
            <p:ph type="ftr" sz="quarter" idx="11"/>
          </p:nvPr>
        </p:nvSpPr>
        <p:spPr/>
        <p:txBody>
          <a:bodyPr/>
          <a:lstStyle/>
          <a:p>
            <a:r>
              <a:rPr lang="en-US" smtClean="0"/>
              <a:t>Dr Toufan</a:t>
            </a:r>
            <a:endParaRPr lang="en-US"/>
          </a:p>
        </p:txBody>
      </p:sp>
      <p:sp>
        <p:nvSpPr>
          <p:cNvPr id="7" name="Slide Number Placeholder 6"/>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1075735884"/>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51FA-EF0A-4D72-95D4-3BA84D388BC2}" type="datetime1">
              <a:rPr lang="en-US" smtClean="0"/>
              <a:t>2/22/2013</a:t>
            </a:fld>
            <a:endParaRPr lang="en-US"/>
          </a:p>
        </p:txBody>
      </p:sp>
      <p:sp>
        <p:nvSpPr>
          <p:cNvPr id="6" name="Footer Placeholder 5"/>
          <p:cNvSpPr>
            <a:spLocks noGrp="1"/>
          </p:cNvSpPr>
          <p:nvPr>
            <p:ph type="ftr" sz="quarter" idx="11"/>
          </p:nvPr>
        </p:nvSpPr>
        <p:spPr/>
        <p:txBody>
          <a:bodyPr/>
          <a:lstStyle/>
          <a:p>
            <a:r>
              <a:rPr lang="en-US" smtClean="0"/>
              <a:t>Dr Toufan</a:t>
            </a:r>
            <a:endParaRPr lang="en-US"/>
          </a:p>
        </p:txBody>
      </p:sp>
      <p:sp>
        <p:nvSpPr>
          <p:cNvPr id="7" name="Slide Number Placeholder 6"/>
          <p:cNvSpPr>
            <a:spLocks noGrp="1"/>
          </p:cNvSpPr>
          <p:nvPr>
            <p:ph type="sldNum" sz="quarter" idx="12"/>
          </p:nvPr>
        </p:nvSpPr>
        <p:spPr/>
        <p:txBody>
          <a:bodyPr/>
          <a:lstStyle/>
          <a:p>
            <a:fld id="{FB54D924-2A4E-4489-BEB6-84A8A7E62836}" type="slidenum">
              <a:rPr lang="en-US" smtClean="0"/>
              <a:t>‹#›</a:t>
            </a:fld>
            <a:endParaRPr lang="en-US"/>
          </a:p>
        </p:txBody>
      </p:sp>
    </p:spTree>
    <p:extLst>
      <p:ext uri="{BB962C8B-B14F-4D97-AF65-F5344CB8AC3E}">
        <p14:creationId xmlns:p14="http://schemas.microsoft.com/office/powerpoint/2010/main" val="3300986470"/>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B7C5D-8A50-44D1-8044-A769C27B62C8}" type="datetime1">
              <a:rPr lang="en-US" smtClean="0"/>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Toufan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4D924-2A4E-4489-BEB6-84A8A7E62836}" type="slidenum">
              <a:rPr lang="en-US" smtClean="0"/>
              <a:t>‹#›</a:t>
            </a:fld>
            <a:endParaRPr lang="en-US"/>
          </a:p>
        </p:txBody>
      </p:sp>
    </p:spTree>
    <p:extLst>
      <p:ext uri="{BB962C8B-B14F-4D97-AF65-F5344CB8AC3E}">
        <p14:creationId xmlns:p14="http://schemas.microsoft.com/office/powerpoint/2010/main" val="313143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RTOOFAN\Desktop\vahed thesis and certificate\axe us\suasalite\IMG_2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07360DE-99FB-4371-BFBB-B0269B87E741}"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1</a:t>
            </a:fld>
            <a:endParaRPr lang="en-US"/>
          </a:p>
        </p:txBody>
      </p:sp>
    </p:spTree>
    <p:extLst>
      <p:ext uri="{BB962C8B-B14F-4D97-AF65-F5344CB8AC3E}">
        <p14:creationId xmlns:p14="http://schemas.microsoft.com/office/powerpoint/2010/main" val="411946471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5" t="10714" r="5586" b="7141"/>
          <a:stretch/>
        </p:blipFill>
        <p:spPr bwMode="auto">
          <a:xfrm>
            <a:off x="609600" y="457200"/>
            <a:ext cx="8153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19D8D148-C15D-47F8-BFFF-ABBFCC224F60}"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10</a:t>
            </a:fld>
            <a:endParaRPr lang="en-US"/>
          </a:p>
        </p:txBody>
      </p:sp>
    </p:spTree>
    <p:extLst>
      <p:ext uri="{BB962C8B-B14F-4D97-AF65-F5344CB8AC3E}">
        <p14:creationId xmlns:p14="http://schemas.microsoft.com/office/powerpoint/2010/main" val="136879092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CRS Classification</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Type 1:</a:t>
            </a:r>
            <a:r>
              <a:rPr lang="en-US" sz="2000" dirty="0">
                <a:latin typeface="FranklinGothic-Medium"/>
              </a:rPr>
              <a:t>abrupt worsening of cardiac function (</a:t>
            </a:r>
            <a:r>
              <a:rPr lang="en-US" sz="2000" dirty="0" err="1">
                <a:latin typeface="FranklinGothic-Medium"/>
              </a:rPr>
              <a:t>e.g</a:t>
            </a:r>
            <a:r>
              <a:rPr lang="en-US" sz="2000" dirty="0" err="1" smtClean="0">
                <a:latin typeface="FranklinGothic-Medium"/>
              </a:rPr>
              <a:t>.,acute</a:t>
            </a:r>
            <a:r>
              <a:rPr lang="en-US" sz="2000" dirty="0" smtClean="0">
                <a:latin typeface="FranklinGothic-Medium"/>
              </a:rPr>
              <a:t> </a:t>
            </a:r>
            <a:r>
              <a:rPr lang="en-US" sz="2000" dirty="0">
                <a:latin typeface="FranklinGothic-Medium"/>
              </a:rPr>
              <a:t>cardiogenic shock or decompensated congestive heart failure) leading to acute kidney injury</a:t>
            </a:r>
            <a:r>
              <a:rPr lang="en-US" dirty="0">
                <a:latin typeface="FranklinGothic-Medium"/>
              </a:rPr>
              <a:t>. </a:t>
            </a:r>
            <a:endParaRPr lang="en-US" dirty="0" smtClean="0">
              <a:latin typeface="FranklinGothic-Medium"/>
            </a:endParaRPr>
          </a:p>
          <a:p>
            <a:r>
              <a:rPr lang="en-US" sz="2000" dirty="0">
                <a:latin typeface="FranklinGothic-Medium"/>
              </a:rPr>
              <a:t>Type </a:t>
            </a:r>
            <a:r>
              <a:rPr lang="en-US" sz="2000" dirty="0" smtClean="0">
                <a:latin typeface="FranklinGothic-Medium"/>
              </a:rPr>
              <a:t>2: CRS comprises </a:t>
            </a:r>
            <a:r>
              <a:rPr lang="en-US" sz="2000" dirty="0">
                <a:latin typeface="FranklinGothic-Medium"/>
              </a:rPr>
              <a:t>chronic abnormalities in cardiac function (e.g., chronic congestive heart failure) causing </a:t>
            </a:r>
            <a:r>
              <a:rPr lang="en-US" sz="2000" dirty="0" smtClean="0">
                <a:latin typeface="FranklinGothic-Medium"/>
              </a:rPr>
              <a:t>progressive </a:t>
            </a:r>
            <a:r>
              <a:rPr lang="en-US" sz="2000" dirty="0">
                <a:latin typeface="FranklinGothic-Medium"/>
              </a:rPr>
              <a:t>chronic kidney disease</a:t>
            </a:r>
            <a:r>
              <a:rPr lang="en-US" sz="2000" dirty="0" smtClean="0">
                <a:latin typeface="FranklinGothic-Medium"/>
              </a:rPr>
              <a:t>.</a:t>
            </a:r>
          </a:p>
          <a:p>
            <a:r>
              <a:rPr lang="en-US" sz="2000" dirty="0" smtClean="0">
                <a:latin typeface="FranklinGothic-Medium"/>
              </a:rPr>
              <a:t>Type 3: Abrupt </a:t>
            </a:r>
            <a:r>
              <a:rPr lang="en-US" sz="2000" dirty="0">
                <a:latin typeface="FranklinGothic-Medium"/>
              </a:rPr>
              <a:t>worsening of renal function (e.g., acute kidney </a:t>
            </a:r>
            <a:r>
              <a:rPr lang="en-US" sz="2000" dirty="0" smtClean="0">
                <a:latin typeface="FranklinGothic-Medium"/>
              </a:rPr>
              <a:t>ischemia or </a:t>
            </a:r>
            <a:r>
              <a:rPr lang="en-US" sz="2000" dirty="0">
                <a:latin typeface="FranklinGothic-Medium"/>
              </a:rPr>
              <a:t>glomerulonephritis) causing acute cardiac dysfunction (e.g., heart failure, arrhythmia, ischemia). </a:t>
            </a:r>
          </a:p>
          <a:p>
            <a:r>
              <a:rPr lang="en-US" sz="2000" dirty="0" smtClean="0">
                <a:latin typeface="FranklinGothic-Medium"/>
              </a:rPr>
              <a:t>Type 4:</a:t>
            </a:r>
            <a:r>
              <a:rPr lang="en-US" sz="2000" dirty="0">
                <a:latin typeface="FranklinGothic-Medium"/>
              </a:rPr>
              <a:t>a state of chronic kidney disease (e.g., chronic glomerular disease) contributing to decreased </a:t>
            </a:r>
            <a:r>
              <a:rPr lang="en-US" sz="2000" dirty="0" smtClean="0">
                <a:latin typeface="FranklinGothic-Medium"/>
              </a:rPr>
              <a:t>cardiac function</a:t>
            </a:r>
            <a:r>
              <a:rPr lang="en-US" sz="2000" dirty="0">
                <a:latin typeface="FranklinGothic-Medium"/>
              </a:rPr>
              <a:t>, cardiac hypertrophy, and/or increased risk of adverse cardiovascular events</a:t>
            </a:r>
            <a:r>
              <a:rPr lang="en-US" sz="2000" dirty="0" smtClean="0">
                <a:latin typeface="FranklinGothic-Medium"/>
              </a:rPr>
              <a:t>.</a:t>
            </a:r>
          </a:p>
          <a:p>
            <a:r>
              <a:rPr lang="en-US" sz="2000" dirty="0" smtClean="0">
                <a:latin typeface="FranklinGothic-Medium"/>
              </a:rPr>
              <a:t>Type 5:</a:t>
            </a:r>
            <a:r>
              <a:rPr lang="en-US" sz="2000" dirty="0">
                <a:latin typeface="FranklinGothic-Medium"/>
              </a:rPr>
              <a:t>systemic condition (e.g., sepsis) causing both cardiac and renal dysfunction</a:t>
            </a:r>
            <a:endParaRPr lang="en-US" sz="2000" dirty="0"/>
          </a:p>
        </p:txBody>
      </p:sp>
      <p:sp>
        <p:nvSpPr>
          <p:cNvPr id="4" name="Date Placeholder 3"/>
          <p:cNvSpPr>
            <a:spLocks noGrp="1"/>
          </p:cNvSpPr>
          <p:nvPr>
            <p:ph type="dt" sz="half" idx="10"/>
          </p:nvPr>
        </p:nvSpPr>
        <p:spPr/>
        <p:txBody>
          <a:bodyPr/>
          <a:lstStyle/>
          <a:p>
            <a:fld id="{53225D4F-AE7F-40F1-AEF5-0767C8890B40}"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11</a:t>
            </a:fld>
            <a:endParaRPr lang="en-US"/>
          </a:p>
        </p:txBody>
      </p:sp>
    </p:spTree>
    <p:extLst>
      <p:ext uri="{BB962C8B-B14F-4D97-AF65-F5344CB8AC3E}">
        <p14:creationId xmlns:p14="http://schemas.microsoft.com/office/powerpoint/2010/main" val="3989148812"/>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79" t="9259" r="7289" b="22225"/>
          <a:stretch/>
        </p:blipFill>
        <p:spPr bwMode="auto">
          <a:xfrm>
            <a:off x="381000" y="457200"/>
            <a:ext cx="8382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47033898-8670-4732-B523-D450EBDE2F1F}"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12</a:t>
            </a:fld>
            <a:endParaRPr lang="en-US"/>
          </a:p>
        </p:txBody>
      </p:sp>
    </p:spTree>
    <p:extLst>
      <p:ext uri="{BB962C8B-B14F-4D97-AF65-F5344CB8AC3E}">
        <p14:creationId xmlns:p14="http://schemas.microsoft.com/office/powerpoint/2010/main" val="209478952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4 Subtypes  </a:t>
            </a:r>
            <a:r>
              <a:rPr lang="en-US" sz="6000" dirty="0" smtClean="0"/>
              <a:t>Of CRS</a:t>
            </a:r>
            <a:r>
              <a:rPr lang="en-US" dirty="0" smtClean="0"/>
              <a:t/>
            </a:r>
            <a:br>
              <a:rPr lang="en-US" dirty="0" smtClean="0"/>
            </a:br>
            <a:r>
              <a:rPr lang="en-US" sz="5300" dirty="0" smtClean="0"/>
              <a:t>Type 1</a:t>
            </a:r>
            <a:endParaRPr lang="en-US" sz="5300" dirty="0"/>
          </a:p>
        </p:txBody>
      </p:sp>
      <p:sp>
        <p:nvSpPr>
          <p:cNvPr id="3" name="Content Placeholder 2"/>
          <p:cNvSpPr>
            <a:spLocks noGrp="1"/>
          </p:cNvSpPr>
          <p:nvPr>
            <p:ph idx="1"/>
          </p:nvPr>
        </p:nvSpPr>
        <p:spPr/>
        <p:txBody>
          <a:bodyPr>
            <a:normAutofit/>
          </a:bodyPr>
          <a:lstStyle/>
          <a:p>
            <a:r>
              <a:rPr lang="en-US" dirty="0" smtClean="0"/>
              <a:t>De novo cardiac injury </a:t>
            </a:r>
            <a:r>
              <a:rPr lang="en-US" dirty="0" smtClean="0">
                <a:latin typeface="Calibri"/>
                <a:cs typeface="Calibri"/>
              </a:rPr>
              <a:t>→</a:t>
            </a:r>
            <a:r>
              <a:rPr lang="en-US" dirty="0" smtClean="0"/>
              <a:t>De novo Kidney injury(25%,and premorbid kidney in 60%)</a:t>
            </a:r>
          </a:p>
          <a:p>
            <a:r>
              <a:rPr lang="en-US" dirty="0" smtClean="0"/>
              <a:t>De novo cardiac injury</a:t>
            </a:r>
            <a:r>
              <a:rPr lang="en-US" dirty="0">
                <a:cs typeface="Calibri"/>
              </a:rPr>
              <a:t> </a:t>
            </a:r>
            <a:r>
              <a:rPr lang="en-US" dirty="0" smtClean="0">
                <a:cs typeface="Calibri"/>
              </a:rPr>
              <a:t>→Acute on chronic kidney injury</a:t>
            </a:r>
          </a:p>
          <a:p>
            <a:r>
              <a:rPr lang="en-US" dirty="0" smtClean="0">
                <a:cs typeface="Calibri"/>
              </a:rPr>
              <a:t>Acute on chronic cardiac decompensating → De novo kidney injury </a:t>
            </a:r>
          </a:p>
          <a:p>
            <a:r>
              <a:rPr lang="en-US" dirty="0" smtClean="0">
                <a:cs typeface="Calibri"/>
              </a:rPr>
              <a:t>Acute on chronic cardiac decompensating</a:t>
            </a:r>
            <a:r>
              <a:rPr lang="en-US" dirty="0" smtClean="0">
                <a:latin typeface="Calibri"/>
                <a:cs typeface="Calibri"/>
              </a:rPr>
              <a:t>→ Acute on chronic kidney injury</a:t>
            </a:r>
            <a:endParaRPr lang="en-US" dirty="0" smtClean="0">
              <a:cs typeface="Calibri"/>
            </a:endParaRPr>
          </a:p>
          <a:p>
            <a:endParaRPr lang="en-US" dirty="0"/>
          </a:p>
        </p:txBody>
      </p:sp>
      <p:sp>
        <p:nvSpPr>
          <p:cNvPr id="4" name="Date Placeholder 3"/>
          <p:cNvSpPr>
            <a:spLocks noGrp="1"/>
          </p:cNvSpPr>
          <p:nvPr>
            <p:ph type="dt" sz="half" idx="10"/>
          </p:nvPr>
        </p:nvSpPr>
        <p:spPr/>
        <p:txBody>
          <a:bodyPr/>
          <a:lstStyle/>
          <a:p>
            <a:fld id="{25D6699C-1AB4-40D6-B830-02E4D1471A52}"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13</a:t>
            </a:fld>
            <a:endParaRPr lang="en-US"/>
          </a:p>
        </p:txBody>
      </p:sp>
    </p:spTree>
    <p:extLst>
      <p:ext uri="{BB962C8B-B14F-4D97-AF65-F5344CB8AC3E}">
        <p14:creationId xmlns:p14="http://schemas.microsoft.com/office/powerpoint/2010/main" val="113784394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en-US" sz="6700" dirty="0"/>
              <a:t>AKI is an</a:t>
            </a:r>
            <a:r>
              <a:rPr lang="en-US" dirty="0"/>
              <a:t/>
            </a:r>
            <a:br>
              <a:rPr lang="en-US" dirty="0"/>
            </a:br>
            <a:r>
              <a:rPr lang="en-US" dirty="0"/>
              <a:t>independent risk factor for 1-year</a:t>
            </a:r>
            <a:br>
              <a:rPr lang="en-US" dirty="0"/>
            </a:br>
            <a:r>
              <a:rPr lang="en-US" dirty="0"/>
              <a:t>mortality in ADHF patients, including</a:t>
            </a:r>
            <a:br>
              <a:rPr lang="en-US" dirty="0"/>
            </a:br>
            <a:r>
              <a:rPr lang="en-US" dirty="0"/>
              <a:t>patients with ST-segment elevation myocardial infarction</a:t>
            </a:r>
            <a:br>
              <a:rPr lang="en-US" dirty="0"/>
            </a:br>
            <a:r>
              <a:rPr lang="en-US" dirty="0"/>
              <a:t>who develop signs and symptoms of HF or have a reduced</a:t>
            </a:r>
            <a:br>
              <a:rPr lang="en-US" dirty="0"/>
            </a:br>
            <a:r>
              <a:rPr lang="en-US" dirty="0"/>
              <a:t>left ventricular ejection </a:t>
            </a:r>
            <a:r>
              <a:rPr lang="en-US" dirty="0" smtClean="0"/>
              <a:t>fraction.</a:t>
            </a:r>
            <a:endParaRPr lang="en-US" dirty="0"/>
          </a:p>
        </p:txBody>
      </p:sp>
      <p:sp>
        <p:nvSpPr>
          <p:cNvPr id="3" name="Date Placeholder 2"/>
          <p:cNvSpPr>
            <a:spLocks noGrp="1"/>
          </p:cNvSpPr>
          <p:nvPr>
            <p:ph type="dt" sz="half" idx="10"/>
          </p:nvPr>
        </p:nvSpPr>
        <p:spPr/>
        <p:txBody>
          <a:bodyPr/>
          <a:lstStyle/>
          <a:p>
            <a:fld id="{19367CB0-9007-4712-8D15-D923C013D12A}"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14</a:t>
            </a:fld>
            <a:endParaRPr lang="en-US"/>
          </a:p>
        </p:txBody>
      </p:sp>
    </p:spTree>
    <p:extLst>
      <p:ext uri="{BB962C8B-B14F-4D97-AF65-F5344CB8AC3E}">
        <p14:creationId xmlns:p14="http://schemas.microsoft.com/office/powerpoint/2010/main" val="355873832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08" t="8929" r="9591" b="5356"/>
          <a:stretch/>
        </p:blipFill>
        <p:spPr bwMode="auto">
          <a:xfrm>
            <a:off x="533400" y="381000"/>
            <a:ext cx="8305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1389CF9F-CA20-4B7B-A59A-85B3D14A61ED}"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15</a:t>
            </a:fld>
            <a:endParaRPr lang="en-US"/>
          </a:p>
        </p:txBody>
      </p:sp>
    </p:spTree>
    <p:extLst>
      <p:ext uri="{BB962C8B-B14F-4D97-AF65-F5344CB8AC3E}">
        <p14:creationId xmlns:p14="http://schemas.microsoft.com/office/powerpoint/2010/main" val="191766510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u="none" strike="noStrike" baseline="0" dirty="0" smtClean="0">
                <a:solidFill>
                  <a:srgbClr val="003DD2"/>
                </a:solidFill>
                <a:latin typeface="FranklinGothic-Heavy"/>
              </a:rPr>
              <a:t>Predisposition for Cardio renal Syndromes</a:t>
            </a:r>
            <a:endParaRPr lang="en-US" dirty="0"/>
          </a:p>
        </p:txBody>
      </p:sp>
      <p:sp>
        <p:nvSpPr>
          <p:cNvPr id="3" name="Content Placeholder 2"/>
          <p:cNvSpPr>
            <a:spLocks noGrp="1"/>
          </p:cNvSpPr>
          <p:nvPr>
            <p:ph idx="1"/>
          </p:nvPr>
        </p:nvSpPr>
        <p:spPr/>
        <p:txBody>
          <a:bodyPr/>
          <a:lstStyle/>
          <a:p>
            <a:r>
              <a:rPr lang="en-US" b="1" i="0" u="none" strike="noStrike" baseline="0" dirty="0" smtClean="0">
                <a:latin typeface="ACaslon-Bold"/>
              </a:rPr>
              <a:t>Obesity and cardio metabolic changes</a:t>
            </a:r>
          </a:p>
          <a:p>
            <a:r>
              <a:rPr lang="en-US" b="1" i="0" u="none" strike="noStrike" baseline="0" dirty="0" smtClean="0">
                <a:latin typeface="ACaslon-Bold"/>
              </a:rPr>
              <a:t>Cachexia</a:t>
            </a:r>
          </a:p>
          <a:p>
            <a:r>
              <a:rPr lang="en-US" b="1" i="0" u="none" strike="noStrike" baseline="0" dirty="0" smtClean="0">
                <a:latin typeface="ACaslon-Bold"/>
              </a:rPr>
              <a:t>Hypertension and diabetes</a:t>
            </a:r>
          </a:p>
          <a:p>
            <a:r>
              <a:rPr lang="en-US" b="1" i="0" u="none" strike="noStrike" baseline="0" dirty="0" smtClean="0">
                <a:latin typeface="ACaslon-Bold"/>
              </a:rPr>
              <a:t>Proteinuria</a:t>
            </a:r>
          </a:p>
          <a:p>
            <a:r>
              <a:rPr lang="en-US" b="1" i="0" u="none" strike="noStrike" baseline="0" dirty="0" smtClean="0">
                <a:latin typeface="ACaslon-Bold"/>
              </a:rPr>
              <a:t>Uremic solute retention</a:t>
            </a:r>
          </a:p>
          <a:p>
            <a:r>
              <a:rPr lang="en-US" b="1" i="0" u="none" strike="noStrike" baseline="0" dirty="0" smtClean="0">
                <a:latin typeface="ACaslon-Bold"/>
              </a:rPr>
              <a:t>Anemia</a:t>
            </a:r>
          </a:p>
          <a:p>
            <a:r>
              <a:rPr lang="en-US" b="1" i="0" u="none" strike="noStrike" baseline="0" dirty="0" smtClean="0">
                <a:latin typeface="ACaslon-Bold"/>
              </a:rPr>
              <a:t>Repeated episodes of subclinical AKI</a:t>
            </a:r>
            <a:endParaRPr lang="en-US" dirty="0"/>
          </a:p>
        </p:txBody>
      </p:sp>
      <p:sp>
        <p:nvSpPr>
          <p:cNvPr id="4" name="Date Placeholder 3"/>
          <p:cNvSpPr>
            <a:spLocks noGrp="1"/>
          </p:cNvSpPr>
          <p:nvPr>
            <p:ph type="dt" sz="half" idx="10"/>
          </p:nvPr>
        </p:nvSpPr>
        <p:spPr/>
        <p:txBody>
          <a:bodyPr/>
          <a:lstStyle/>
          <a:p>
            <a:fld id="{3222D912-993C-4332-A728-9B5A93EC6694}"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16</a:t>
            </a:fld>
            <a:endParaRPr lang="en-US"/>
          </a:p>
        </p:txBody>
      </p:sp>
    </p:spTree>
    <p:extLst>
      <p:ext uri="{BB962C8B-B14F-4D97-AF65-F5344CB8AC3E}">
        <p14:creationId xmlns:p14="http://schemas.microsoft.com/office/powerpoint/2010/main" val="288486796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Obesity </a:t>
            </a:r>
            <a:endParaRPr lang="en-US" dirty="0"/>
          </a:p>
        </p:txBody>
      </p:sp>
      <p:sp>
        <p:nvSpPr>
          <p:cNvPr id="3" name="Content Placeholder 2"/>
          <p:cNvSpPr>
            <a:spLocks noGrp="1"/>
          </p:cNvSpPr>
          <p:nvPr>
            <p:ph idx="1"/>
          </p:nvPr>
        </p:nvSpPr>
        <p:spPr/>
        <p:txBody>
          <a:bodyPr>
            <a:noAutofit/>
          </a:bodyPr>
          <a:lstStyle/>
          <a:p>
            <a:r>
              <a:rPr lang="en-US" sz="4400" dirty="0" smtClean="0"/>
              <a:t>Cytokines</a:t>
            </a:r>
          </a:p>
          <a:p>
            <a:endParaRPr lang="en-US" sz="4400" dirty="0"/>
          </a:p>
          <a:p>
            <a:r>
              <a:rPr lang="en-US" sz="4400" dirty="0" smtClean="0"/>
              <a:t>LV remodeling</a:t>
            </a:r>
          </a:p>
          <a:p>
            <a:endParaRPr lang="en-US" sz="4400" dirty="0"/>
          </a:p>
          <a:p>
            <a:r>
              <a:rPr lang="en-US" sz="4400" dirty="0" smtClean="0"/>
              <a:t>Hyper filtration of kidney </a:t>
            </a:r>
            <a:r>
              <a:rPr lang="en-US" sz="4400" dirty="0" smtClean="0">
                <a:latin typeface="Calibri"/>
                <a:cs typeface="Calibri"/>
              </a:rPr>
              <a:t>→CKD</a:t>
            </a:r>
            <a:endParaRPr lang="en-US" sz="4400" dirty="0"/>
          </a:p>
        </p:txBody>
      </p:sp>
      <p:sp>
        <p:nvSpPr>
          <p:cNvPr id="4" name="Date Placeholder 3"/>
          <p:cNvSpPr>
            <a:spLocks noGrp="1"/>
          </p:cNvSpPr>
          <p:nvPr>
            <p:ph type="dt" sz="half" idx="10"/>
          </p:nvPr>
        </p:nvSpPr>
        <p:spPr/>
        <p:txBody>
          <a:bodyPr/>
          <a:lstStyle/>
          <a:p>
            <a:fld id="{3737A5BD-E4B2-4DD8-9879-AB2838B09732}"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17</a:t>
            </a:fld>
            <a:endParaRPr lang="en-US"/>
          </a:p>
        </p:txBody>
      </p:sp>
    </p:spTree>
    <p:extLst>
      <p:ext uri="{BB962C8B-B14F-4D97-AF65-F5344CB8AC3E}">
        <p14:creationId xmlns:p14="http://schemas.microsoft.com/office/powerpoint/2010/main" val="427665906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Cachexia</a:t>
            </a:r>
            <a:endParaRPr lang="en-US" dirty="0"/>
          </a:p>
        </p:txBody>
      </p:sp>
      <p:sp>
        <p:nvSpPr>
          <p:cNvPr id="3" name="Content Placeholder 2"/>
          <p:cNvSpPr>
            <a:spLocks noGrp="1"/>
          </p:cNvSpPr>
          <p:nvPr>
            <p:ph idx="1"/>
          </p:nvPr>
        </p:nvSpPr>
        <p:spPr/>
        <p:txBody>
          <a:bodyPr>
            <a:normAutofit/>
          </a:bodyPr>
          <a:lstStyle/>
          <a:p>
            <a:r>
              <a:rPr lang="en-US" sz="4000" dirty="0" err="1" smtClean="0"/>
              <a:t>Sarcopenia</a:t>
            </a:r>
            <a:endParaRPr lang="en-US" sz="4000" dirty="0" smtClean="0"/>
          </a:p>
          <a:p>
            <a:endParaRPr lang="en-US" sz="4000" dirty="0"/>
          </a:p>
          <a:p>
            <a:r>
              <a:rPr lang="en-US" sz="4000" dirty="0" smtClean="0"/>
              <a:t>Pro-inflammatory factors</a:t>
            </a:r>
          </a:p>
          <a:p>
            <a:endParaRPr lang="en-US" sz="4000" dirty="0"/>
          </a:p>
          <a:p>
            <a:r>
              <a:rPr lang="en-US" sz="4000" dirty="0" smtClean="0"/>
              <a:t>Death ,Infection</a:t>
            </a:r>
          </a:p>
        </p:txBody>
      </p:sp>
      <p:sp>
        <p:nvSpPr>
          <p:cNvPr id="4" name="Date Placeholder 3"/>
          <p:cNvSpPr>
            <a:spLocks noGrp="1"/>
          </p:cNvSpPr>
          <p:nvPr>
            <p:ph type="dt" sz="half" idx="10"/>
          </p:nvPr>
        </p:nvSpPr>
        <p:spPr/>
        <p:txBody>
          <a:bodyPr/>
          <a:lstStyle/>
          <a:p>
            <a:fld id="{BC791CDA-122B-45FB-9FA5-A2A37C8E93A2}"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18</a:t>
            </a:fld>
            <a:endParaRPr lang="en-US"/>
          </a:p>
        </p:txBody>
      </p:sp>
    </p:spTree>
    <p:extLst>
      <p:ext uri="{BB962C8B-B14F-4D97-AF65-F5344CB8AC3E}">
        <p14:creationId xmlns:p14="http://schemas.microsoft.com/office/powerpoint/2010/main" val="1354272748"/>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Proteinuria</a:t>
            </a:r>
            <a:endParaRPr lang="en-US" dirty="0"/>
          </a:p>
        </p:txBody>
      </p:sp>
      <p:sp>
        <p:nvSpPr>
          <p:cNvPr id="3" name="Content Placeholder 2"/>
          <p:cNvSpPr>
            <a:spLocks noGrp="1"/>
          </p:cNvSpPr>
          <p:nvPr>
            <p:ph idx="1"/>
          </p:nvPr>
        </p:nvSpPr>
        <p:spPr>
          <a:xfrm>
            <a:off x="457200" y="1143000"/>
            <a:ext cx="8229600" cy="5334000"/>
          </a:xfrm>
        </p:spPr>
        <p:txBody>
          <a:bodyPr>
            <a:noAutofit/>
          </a:bodyPr>
          <a:lstStyle/>
          <a:p>
            <a:r>
              <a:rPr lang="en-US" sz="2800" dirty="0" smtClean="0">
                <a:latin typeface="Calibri"/>
                <a:cs typeface="Calibri"/>
              </a:rPr>
              <a:t>↑Workload of proximal tubules </a:t>
            </a:r>
          </a:p>
          <a:p>
            <a:r>
              <a:rPr lang="en-US" sz="2800" dirty="0" smtClean="0">
                <a:latin typeface="Calibri"/>
                <a:cs typeface="Calibri"/>
              </a:rPr>
              <a:t>Apoptosis of tubules→ Nephron Loss → KCD</a:t>
            </a:r>
          </a:p>
          <a:p>
            <a:r>
              <a:rPr lang="en-US" sz="2800" dirty="0"/>
              <a:t>Albuminuria in the general population is predictive</a:t>
            </a:r>
          </a:p>
          <a:p>
            <a:r>
              <a:rPr lang="en-US" sz="2800" dirty="0"/>
              <a:t>of the development of HF, and in those with </a:t>
            </a:r>
            <a:r>
              <a:rPr lang="en-US" sz="2800" dirty="0" smtClean="0"/>
              <a:t>established HF</a:t>
            </a:r>
            <a:r>
              <a:rPr lang="en-US" sz="2800" dirty="0"/>
              <a:t>, it is present in 30% </a:t>
            </a:r>
            <a:r>
              <a:rPr lang="en-US" sz="2800" dirty="0" smtClean="0"/>
              <a:t>    and </a:t>
            </a:r>
            <a:r>
              <a:rPr lang="en-US" sz="2800" dirty="0"/>
              <a:t>associated with </a:t>
            </a:r>
            <a:r>
              <a:rPr lang="en-US" sz="2800" dirty="0" smtClean="0"/>
              <a:t>hospitalization and </a:t>
            </a:r>
            <a:r>
              <a:rPr lang="en-US" sz="2800" dirty="0"/>
              <a:t>mortality </a:t>
            </a:r>
            <a:r>
              <a:rPr lang="en-US" sz="2800" dirty="0" smtClean="0"/>
              <a:t>.      </a:t>
            </a:r>
            <a:r>
              <a:rPr lang="en-US" sz="2800" dirty="0" err="1" smtClean="0"/>
              <a:t>Microalbuminuria</a:t>
            </a:r>
            <a:r>
              <a:rPr lang="en-US" sz="2800" dirty="0"/>
              <a:t>, thus, is a risk marker</a:t>
            </a:r>
          </a:p>
          <a:p>
            <a:r>
              <a:rPr lang="en-US" sz="2800" dirty="0"/>
              <a:t>for cardiovascular disease and CKD, and is probably a </a:t>
            </a:r>
            <a:r>
              <a:rPr lang="en-US" sz="2800" dirty="0" smtClean="0"/>
              <a:t>pathogenic factor </a:t>
            </a:r>
            <a:r>
              <a:rPr lang="en-US" sz="2800" dirty="0"/>
              <a:t>in the progression of CKD.</a:t>
            </a:r>
          </a:p>
          <a:p>
            <a:pPr marL="0" indent="0">
              <a:buNone/>
            </a:pPr>
            <a:endParaRPr lang="en-US" dirty="0"/>
          </a:p>
        </p:txBody>
      </p:sp>
      <p:sp>
        <p:nvSpPr>
          <p:cNvPr id="4" name="Date Placeholder 3"/>
          <p:cNvSpPr>
            <a:spLocks noGrp="1"/>
          </p:cNvSpPr>
          <p:nvPr>
            <p:ph type="dt" sz="half" idx="10"/>
          </p:nvPr>
        </p:nvSpPr>
        <p:spPr/>
        <p:txBody>
          <a:bodyPr/>
          <a:lstStyle/>
          <a:p>
            <a:fld id="{477239A4-40BC-4BC4-BA32-1D40B5DAFDD0}"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19</a:t>
            </a:fld>
            <a:endParaRPr lang="en-US"/>
          </a:p>
        </p:txBody>
      </p:sp>
    </p:spTree>
    <p:extLst>
      <p:ext uri="{BB962C8B-B14F-4D97-AF65-F5344CB8AC3E}">
        <p14:creationId xmlns:p14="http://schemas.microsoft.com/office/powerpoint/2010/main" val="346172129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31" t="11938" r="5130" b="5975"/>
          <a:stretch/>
        </p:blipFill>
        <p:spPr bwMode="auto">
          <a:xfrm>
            <a:off x="381000" y="228600"/>
            <a:ext cx="841248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D08C2667-2A0D-41CA-BACF-55AD5F7A3A07}"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2</a:t>
            </a:fld>
            <a:endParaRPr lang="en-US"/>
          </a:p>
        </p:txBody>
      </p:sp>
    </p:spTree>
    <p:extLst>
      <p:ext uri="{BB962C8B-B14F-4D97-AF65-F5344CB8AC3E}">
        <p14:creationId xmlns:p14="http://schemas.microsoft.com/office/powerpoint/2010/main" val="3261124843"/>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latin typeface="ACaslon-Bold"/>
              </a:rPr>
              <a:t>Uremic solute retention</a:t>
            </a:r>
            <a:endParaRPr lang="en-US" dirty="0"/>
          </a:p>
        </p:txBody>
      </p:sp>
      <p:sp>
        <p:nvSpPr>
          <p:cNvPr id="3" name="Content Placeholder 2"/>
          <p:cNvSpPr>
            <a:spLocks noGrp="1"/>
          </p:cNvSpPr>
          <p:nvPr>
            <p:ph idx="1"/>
          </p:nvPr>
        </p:nvSpPr>
        <p:spPr/>
        <p:txBody>
          <a:bodyPr>
            <a:normAutofit/>
          </a:bodyPr>
          <a:lstStyle/>
          <a:p>
            <a:r>
              <a:rPr lang="en-US" sz="4000" dirty="0"/>
              <a:t>uremia</a:t>
            </a:r>
            <a:r>
              <a:rPr lang="en-US" sz="2400" dirty="0"/>
              <a:t> causes myocyte dysfunction manifested by impaired</a:t>
            </a:r>
          </a:p>
          <a:p>
            <a:pPr marL="0" indent="0">
              <a:buNone/>
            </a:pPr>
            <a:r>
              <a:rPr lang="en-US" sz="2400" dirty="0" smtClean="0"/>
              <a:t>     movement </a:t>
            </a:r>
            <a:r>
              <a:rPr lang="en-US" sz="2400" dirty="0"/>
              <a:t>of calcium in the cytosol leading to impaired</a:t>
            </a:r>
          </a:p>
          <a:p>
            <a:pPr marL="0" indent="0">
              <a:buNone/>
            </a:pPr>
            <a:r>
              <a:rPr lang="en-US" sz="2400" dirty="0" smtClean="0"/>
              <a:t>     contraction </a:t>
            </a:r>
            <a:r>
              <a:rPr lang="en-US" sz="2400" dirty="0"/>
              <a:t>of myocyte elements </a:t>
            </a:r>
            <a:r>
              <a:rPr lang="en-US" sz="2400" dirty="0" smtClean="0"/>
              <a:t>. </a:t>
            </a:r>
            <a:r>
              <a:rPr lang="en-US" sz="2400" dirty="0"/>
              <a:t>In addition, uremia</a:t>
            </a:r>
          </a:p>
          <a:p>
            <a:pPr marL="0" indent="0">
              <a:buNone/>
            </a:pPr>
            <a:r>
              <a:rPr lang="en-US" sz="2400" dirty="0" smtClean="0"/>
              <a:t>     directly </a:t>
            </a:r>
            <a:r>
              <a:rPr lang="en-US" sz="2400" dirty="0"/>
              <a:t>contributes to accelerated fibrosis and adverse </a:t>
            </a:r>
            <a:r>
              <a:rPr lang="en-US" sz="2400" dirty="0" smtClean="0"/>
              <a:t> </a:t>
            </a:r>
          </a:p>
          <a:p>
            <a:pPr marL="0" indent="0">
              <a:buNone/>
            </a:pPr>
            <a:r>
              <a:rPr lang="en-US" sz="2400" dirty="0"/>
              <a:t> </a:t>
            </a:r>
            <a:r>
              <a:rPr lang="en-US" sz="2400" dirty="0" smtClean="0"/>
              <a:t>    cardiac remodeling </a:t>
            </a:r>
            <a:r>
              <a:rPr lang="en-US" sz="2400" dirty="0"/>
              <a:t>after myocardial </a:t>
            </a:r>
            <a:r>
              <a:rPr lang="en-US" sz="2400" dirty="0" smtClean="0"/>
              <a:t>infarction.</a:t>
            </a:r>
            <a:r>
              <a:rPr lang="en-US" sz="2400" dirty="0"/>
              <a:t> </a:t>
            </a:r>
            <a:endParaRPr lang="en-US" sz="2400" dirty="0" smtClean="0"/>
          </a:p>
          <a:p>
            <a:pPr marL="0" indent="0">
              <a:buNone/>
            </a:pPr>
            <a:r>
              <a:rPr lang="en-US" sz="2400" dirty="0"/>
              <a:t> </a:t>
            </a:r>
            <a:r>
              <a:rPr lang="en-US" sz="2400" dirty="0" smtClean="0"/>
              <a:t>    </a:t>
            </a:r>
            <a:r>
              <a:rPr lang="en-US" sz="4000" dirty="0" smtClean="0"/>
              <a:t>Hyperuricemia</a:t>
            </a:r>
            <a:endParaRPr lang="en-US" sz="4000" dirty="0"/>
          </a:p>
          <a:p>
            <a:r>
              <a:rPr lang="en-US" sz="2400" dirty="0"/>
              <a:t>is associated with uremia and has been associated with</a:t>
            </a:r>
          </a:p>
          <a:p>
            <a:r>
              <a:rPr lang="en-US" sz="2400" dirty="0"/>
              <a:t>atherosclerosis and cardiovascular death in multiple </a:t>
            </a:r>
            <a:r>
              <a:rPr lang="en-US" sz="2400" dirty="0" smtClean="0"/>
              <a:t>studies.</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Date Placeholder 3"/>
          <p:cNvSpPr>
            <a:spLocks noGrp="1"/>
          </p:cNvSpPr>
          <p:nvPr>
            <p:ph type="dt" sz="half" idx="10"/>
          </p:nvPr>
        </p:nvSpPr>
        <p:spPr/>
        <p:txBody>
          <a:bodyPr/>
          <a:lstStyle/>
          <a:p>
            <a:fld id="{90CF7E46-BBC2-497E-B74E-F6C807B32790}"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20</a:t>
            </a:fld>
            <a:endParaRPr lang="en-US"/>
          </a:p>
        </p:txBody>
      </p:sp>
    </p:spTree>
    <p:extLst>
      <p:ext uri="{BB962C8B-B14F-4D97-AF65-F5344CB8AC3E}">
        <p14:creationId xmlns:p14="http://schemas.microsoft.com/office/powerpoint/2010/main" val="354099834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Caslon-Regular"/>
              </a:rPr>
              <a:t>P</a:t>
            </a:r>
            <a:r>
              <a:rPr lang="en-US" b="0" i="0" u="none" strike="noStrike" baseline="0" dirty="0" smtClean="0">
                <a:latin typeface="ACaslon-Regular"/>
              </a:rPr>
              <a:t>athogenesis of anemia in HF</a:t>
            </a:r>
            <a:endParaRPr lang="en-US" dirty="0"/>
          </a:p>
        </p:txBody>
      </p:sp>
      <p:sp>
        <p:nvSpPr>
          <p:cNvPr id="3" name="Content Placeholder 2"/>
          <p:cNvSpPr>
            <a:spLocks noGrp="1"/>
          </p:cNvSpPr>
          <p:nvPr>
            <p:ph idx="1"/>
          </p:nvPr>
        </p:nvSpPr>
        <p:spPr/>
        <p:txBody>
          <a:bodyPr/>
          <a:lstStyle/>
          <a:p>
            <a:r>
              <a:rPr lang="en-US" dirty="0" err="1">
                <a:latin typeface="ACaslon-Regular"/>
              </a:rPr>
              <a:t>H</a:t>
            </a:r>
            <a:r>
              <a:rPr lang="en-US" b="0" i="0" u="none" strike="noStrike" baseline="0" dirty="0" err="1" smtClean="0">
                <a:latin typeface="ACaslon-Regular"/>
              </a:rPr>
              <a:t>emodilution</a:t>
            </a:r>
            <a:r>
              <a:rPr lang="en-US" b="0" i="0" u="none" strike="noStrike" baseline="0" dirty="0" smtClean="0">
                <a:latin typeface="ACaslon-Regular"/>
              </a:rPr>
              <a:t> due to water retention,</a:t>
            </a:r>
          </a:p>
          <a:p>
            <a:r>
              <a:rPr lang="en-US" dirty="0">
                <a:latin typeface="ACaslon-Regular"/>
              </a:rPr>
              <a:t>B</a:t>
            </a:r>
            <a:r>
              <a:rPr lang="en-US" b="0" i="0" u="none" strike="noStrike" baseline="0" dirty="0" smtClean="0">
                <a:latin typeface="ACaslon-Regular"/>
              </a:rPr>
              <a:t>lockade of normal iron transport, inflammation/cytokine induce erythropoietin deficiency      , </a:t>
            </a:r>
          </a:p>
          <a:p>
            <a:r>
              <a:rPr lang="en-US" b="0" i="0" u="none" strike="noStrike" baseline="0" dirty="0" smtClean="0">
                <a:latin typeface="ACaslon-Regular"/>
              </a:rPr>
              <a:t>and tissue resistance,</a:t>
            </a:r>
          </a:p>
          <a:p>
            <a:r>
              <a:rPr lang="en-US" b="0" i="0" u="none" strike="noStrike" baseline="0" dirty="0" smtClean="0">
                <a:latin typeface="ACaslon-Regular"/>
              </a:rPr>
              <a:t>malnutrition, cachexia, vitamin deficiency, all amplified in</a:t>
            </a:r>
            <a:r>
              <a:rPr lang="en-US" b="0" i="0" u="none" strike="noStrike" dirty="0" smtClean="0">
                <a:latin typeface="ACaslon-Regular"/>
              </a:rPr>
              <a:t> </a:t>
            </a:r>
            <a:r>
              <a:rPr lang="en-US" b="0" i="0" u="none" strike="noStrike" baseline="0" dirty="0" smtClean="0">
                <a:latin typeface="ACaslon-Regular"/>
              </a:rPr>
              <a:t>the presence of pre-existing CKD .</a:t>
            </a:r>
            <a:endParaRPr lang="en-US" dirty="0"/>
          </a:p>
        </p:txBody>
      </p:sp>
      <p:sp>
        <p:nvSpPr>
          <p:cNvPr id="4" name="Date Placeholder 3"/>
          <p:cNvSpPr>
            <a:spLocks noGrp="1"/>
          </p:cNvSpPr>
          <p:nvPr>
            <p:ph type="dt" sz="half" idx="10"/>
          </p:nvPr>
        </p:nvSpPr>
        <p:spPr/>
        <p:txBody>
          <a:bodyPr/>
          <a:lstStyle/>
          <a:p>
            <a:fld id="{DC7FF53A-BC9D-4B19-9AB0-2C527FFC0E20}"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21</a:t>
            </a:fld>
            <a:endParaRPr lang="en-US"/>
          </a:p>
        </p:txBody>
      </p:sp>
    </p:spTree>
    <p:extLst>
      <p:ext uri="{BB962C8B-B14F-4D97-AF65-F5344CB8AC3E}">
        <p14:creationId xmlns:p14="http://schemas.microsoft.com/office/powerpoint/2010/main" val="36077810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r>
              <a:rPr lang="en-US" sz="4000" dirty="0"/>
              <a:t>Reduced </a:t>
            </a:r>
            <a:r>
              <a:rPr lang="en-US" sz="4000" dirty="0" smtClean="0"/>
              <a:t>responsiveness</a:t>
            </a:r>
            <a:r>
              <a:rPr lang="en-US" sz="2800" dirty="0" smtClean="0"/>
              <a:t> to </a:t>
            </a:r>
            <a:r>
              <a:rPr lang="en-US" sz="3200" dirty="0"/>
              <a:t>erythropoietin</a:t>
            </a:r>
            <a:r>
              <a:rPr lang="en-US" sz="2800" dirty="0"/>
              <a:t> in patients with HF and CKD has</a:t>
            </a:r>
            <a:br>
              <a:rPr lang="en-US" sz="2800" dirty="0"/>
            </a:br>
            <a:r>
              <a:rPr lang="en-US" sz="2800" dirty="0"/>
              <a:t>been associated with high levels of hepcidin-25, a key</a:t>
            </a:r>
            <a:br>
              <a:rPr lang="en-US" sz="2800" dirty="0"/>
            </a:br>
            <a:r>
              <a:rPr lang="en-US" sz="2800" dirty="0"/>
              <a:t>regulator controlling iron intestinal absorption </a:t>
            </a:r>
            <a:r>
              <a:rPr lang="en-US" sz="2800" dirty="0" smtClean="0"/>
              <a:t>and</a:t>
            </a:r>
            <a:br>
              <a:rPr lang="en-US" sz="2800" dirty="0" smtClean="0"/>
            </a:br>
            <a:r>
              <a:rPr lang="en-US" sz="2800" dirty="0" smtClean="0"/>
              <a:t>distribution throughout </a:t>
            </a:r>
            <a:r>
              <a:rPr lang="en-US" sz="2800" dirty="0"/>
              <a:t>the body </a:t>
            </a:r>
            <a:r>
              <a:rPr lang="en-US" sz="2800" dirty="0" smtClean="0"/>
              <a:t>. </a:t>
            </a:r>
            <a:br>
              <a:rPr lang="en-US" sz="2800" dirty="0" smtClean="0"/>
            </a:br>
            <a:r>
              <a:rPr lang="en-US" sz="2800" dirty="0" smtClean="0"/>
              <a:t>High </a:t>
            </a:r>
            <a:r>
              <a:rPr lang="en-US" sz="2800" dirty="0"/>
              <a:t>levels of </a:t>
            </a:r>
            <a:r>
              <a:rPr lang="en-US" sz="2800" dirty="0" smtClean="0"/>
              <a:t>cytokines induce </a:t>
            </a:r>
            <a:r>
              <a:rPr lang="en-US" sz="2800" dirty="0"/>
              <a:t>the iron-utilization defect by increasing hepcidin-25</a:t>
            </a:r>
            <a:br>
              <a:rPr lang="en-US" sz="2800" dirty="0"/>
            </a:br>
            <a:r>
              <a:rPr lang="en-US" sz="2800" dirty="0"/>
              <a:t>production from the liver, which blocks the </a:t>
            </a:r>
            <a:r>
              <a:rPr lang="en-US" sz="2800" dirty="0" err="1"/>
              <a:t>ferroportin</a:t>
            </a:r>
            <a:r>
              <a:rPr lang="en-US" sz="2800" dirty="0"/>
              <a:t/>
            </a:r>
            <a:br>
              <a:rPr lang="en-US" sz="2800" dirty="0"/>
            </a:br>
            <a:r>
              <a:rPr lang="en-US" sz="2800" dirty="0"/>
              <a:t>receptor and impairs gastrointestinal iron absorption and</a:t>
            </a:r>
            <a:br>
              <a:rPr lang="en-US" sz="2800" dirty="0"/>
            </a:br>
            <a:r>
              <a:rPr lang="en-US" sz="2800" dirty="0"/>
              <a:t>iron release from macrophage and hepatocyte stores.</a:t>
            </a:r>
          </a:p>
        </p:txBody>
      </p:sp>
      <p:sp>
        <p:nvSpPr>
          <p:cNvPr id="3" name="Date Placeholder 2"/>
          <p:cNvSpPr>
            <a:spLocks noGrp="1"/>
          </p:cNvSpPr>
          <p:nvPr>
            <p:ph type="dt" sz="half" idx="10"/>
          </p:nvPr>
        </p:nvSpPr>
        <p:spPr/>
        <p:txBody>
          <a:bodyPr/>
          <a:lstStyle/>
          <a:p>
            <a:fld id="{31224AE2-2A73-4FF2-94BD-B9A2BDF9D1B1}"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22</a:t>
            </a:fld>
            <a:endParaRPr lang="en-US"/>
          </a:p>
        </p:txBody>
      </p:sp>
    </p:spTree>
    <p:extLst>
      <p:ext uri="{BB962C8B-B14F-4D97-AF65-F5344CB8AC3E}">
        <p14:creationId xmlns:p14="http://schemas.microsoft.com/office/powerpoint/2010/main" val="382596763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Repeated episodes of subclinical AKI</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 </a:t>
            </a:r>
            <a:r>
              <a:rPr lang="en-US" sz="2400" dirty="0" smtClean="0"/>
              <a:t>It </a:t>
            </a:r>
            <a:r>
              <a:rPr lang="en-US" sz="2400" dirty="0"/>
              <a:t>is highly </a:t>
            </a:r>
            <a:r>
              <a:rPr lang="en-US" sz="2400" dirty="0" smtClean="0"/>
              <a:t>probable that </a:t>
            </a:r>
            <a:r>
              <a:rPr lang="en-US" sz="2400" dirty="0"/>
              <a:t>some individuals undergo repeated episodes </a:t>
            </a:r>
            <a:r>
              <a:rPr lang="en-US" sz="2400" dirty="0" smtClean="0"/>
              <a:t>of either </a:t>
            </a:r>
            <a:r>
              <a:rPr lang="en-US" sz="2400" dirty="0"/>
              <a:t>subclinical or unrecognized episodes of AKI over </a:t>
            </a:r>
            <a:r>
              <a:rPr lang="en-US" sz="2400" dirty="0" smtClean="0"/>
              <a:t>the course </a:t>
            </a:r>
            <a:r>
              <a:rPr lang="en-US" sz="2400" dirty="0"/>
              <a:t>of a lifetime. With each episode, there is injury </a:t>
            </a:r>
            <a:r>
              <a:rPr lang="en-US" sz="2400" dirty="0" smtClean="0"/>
              <a:t>to nephron </a:t>
            </a:r>
            <a:r>
              <a:rPr lang="en-US" sz="2400" dirty="0"/>
              <a:t>units, with partial recovery of some and </a:t>
            </a:r>
            <a:r>
              <a:rPr lang="en-US" sz="2400" dirty="0" smtClean="0"/>
              <a:t>permanent death </a:t>
            </a:r>
            <a:r>
              <a:rPr lang="en-US" sz="2400" dirty="0"/>
              <a:t>to others. </a:t>
            </a:r>
            <a:r>
              <a:rPr lang="en-US" sz="4000" dirty="0"/>
              <a:t>Because of the kidney’s ability to alter </a:t>
            </a:r>
            <a:r>
              <a:rPr lang="en-US" sz="4000" dirty="0" smtClean="0"/>
              <a:t>both blood </a:t>
            </a:r>
            <a:r>
              <a:rPr lang="en-US" sz="4000" dirty="0"/>
              <a:t>flow and filtration, the clinician would not be able </a:t>
            </a:r>
            <a:r>
              <a:rPr lang="en-US" sz="4000" dirty="0" smtClean="0"/>
              <a:t>to detect </a:t>
            </a:r>
            <a:r>
              <a:rPr lang="en-US" sz="4000" dirty="0"/>
              <a:t>these events with the measurement of serum </a:t>
            </a:r>
            <a:r>
              <a:rPr lang="en-US" sz="4000" dirty="0" err="1" smtClean="0"/>
              <a:t>creatinine</a:t>
            </a:r>
            <a:r>
              <a:rPr lang="en-US" sz="4000" dirty="0" smtClean="0"/>
              <a:t>.</a:t>
            </a:r>
            <a:endParaRPr lang="en-US" sz="4000" dirty="0"/>
          </a:p>
        </p:txBody>
      </p:sp>
      <p:sp>
        <p:nvSpPr>
          <p:cNvPr id="4" name="Date Placeholder 3"/>
          <p:cNvSpPr>
            <a:spLocks noGrp="1"/>
          </p:cNvSpPr>
          <p:nvPr>
            <p:ph type="dt" sz="half" idx="10"/>
          </p:nvPr>
        </p:nvSpPr>
        <p:spPr/>
        <p:txBody>
          <a:bodyPr/>
          <a:lstStyle/>
          <a:p>
            <a:fld id="{C9EF2877-F357-41BA-89D9-3F84483D889D}"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23</a:t>
            </a:fld>
            <a:endParaRPr lang="en-US"/>
          </a:p>
        </p:txBody>
      </p:sp>
    </p:spTree>
    <p:extLst>
      <p:ext uri="{BB962C8B-B14F-4D97-AF65-F5344CB8AC3E}">
        <p14:creationId xmlns:p14="http://schemas.microsoft.com/office/powerpoint/2010/main" val="2392084612"/>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7" t="15516" r="14662" b="6896"/>
          <a:stretch/>
        </p:blipFill>
        <p:spPr bwMode="auto">
          <a:xfrm>
            <a:off x="762000" y="381000"/>
            <a:ext cx="7772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E6EF2B34-28F8-428B-93B9-B8EF4EB61891}"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24</a:t>
            </a:fld>
            <a:endParaRPr lang="en-US"/>
          </a:p>
        </p:txBody>
      </p:sp>
    </p:spTree>
    <p:extLst>
      <p:ext uri="{BB962C8B-B14F-4D97-AF65-F5344CB8AC3E}">
        <p14:creationId xmlns:p14="http://schemas.microsoft.com/office/powerpoint/2010/main" val="398308191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35" t="10170" r="6576" b="6780"/>
          <a:stretch/>
        </p:blipFill>
        <p:spPr bwMode="auto">
          <a:xfrm>
            <a:off x="685800" y="381000"/>
            <a:ext cx="786384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1F63E63D-1427-443F-AF60-AA1BF117667D}"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25</a:t>
            </a:fld>
            <a:endParaRPr lang="en-US"/>
          </a:p>
        </p:txBody>
      </p:sp>
    </p:spTree>
    <p:extLst>
      <p:ext uri="{BB962C8B-B14F-4D97-AF65-F5344CB8AC3E}">
        <p14:creationId xmlns:p14="http://schemas.microsoft.com/office/powerpoint/2010/main" val="3096646097"/>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6" t="10713" r="4587" b="19642"/>
          <a:stretch/>
        </p:blipFill>
        <p:spPr bwMode="auto">
          <a:xfrm>
            <a:off x="152400" y="533400"/>
            <a:ext cx="8763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BD1F9932-26B2-46F8-9F79-82BE36184C5D}"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26</a:t>
            </a:fld>
            <a:endParaRPr lang="en-US"/>
          </a:p>
        </p:txBody>
      </p:sp>
    </p:spTree>
    <p:extLst>
      <p:ext uri="{BB962C8B-B14F-4D97-AF65-F5344CB8AC3E}">
        <p14:creationId xmlns:p14="http://schemas.microsoft.com/office/powerpoint/2010/main" val="209888601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DD2"/>
                </a:solidFill>
                <a:latin typeface="FranklinGothic-Heavy"/>
              </a:rPr>
              <a:t>Cardiac and Renal Fibrosis</a:t>
            </a:r>
            <a:endParaRPr lang="en-US" b="1" dirty="0"/>
          </a:p>
        </p:txBody>
      </p:sp>
      <p:sp>
        <p:nvSpPr>
          <p:cNvPr id="3" name="Content Placeholder 2"/>
          <p:cNvSpPr>
            <a:spLocks noGrp="1"/>
          </p:cNvSpPr>
          <p:nvPr>
            <p:ph idx="1"/>
          </p:nvPr>
        </p:nvSpPr>
        <p:spPr/>
        <p:txBody>
          <a:bodyPr>
            <a:noAutofit/>
          </a:bodyPr>
          <a:lstStyle/>
          <a:p>
            <a:pPr marL="0" indent="0">
              <a:buNone/>
            </a:pPr>
            <a:r>
              <a:rPr lang="en-US" sz="3600" i="1" dirty="0" smtClean="0"/>
              <a:t>               </a:t>
            </a:r>
            <a:r>
              <a:rPr lang="en-US" sz="3600" b="1" i="1" dirty="0" smtClean="0"/>
              <a:t>CRS</a:t>
            </a:r>
            <a:r>
              <a:rPr lang="en-US" sz="3600" b="1" i="1" dirty="0" smtClean="0">
                <a:latin typeface="Calibri"/>
                <a:cs typeface="Calibri"/>
              </a:rPr>
              <a:t>→ Ag II ,Aldosterone</a:t>
            </a:r>
          </a:p>
          <a:p>
            <a:pPr marL="0" indent="0">
              <a:buNone/>
            </a:pPr>
            <a:r>
              <a:rPr lang="en-US" sz="3600" b="1" i="1" dirty="0" smtClean="0">
                <a:latin typeface="Calibri"/>
                <a:cs typeface="Calibri"/>
              </a:rPr>
              <a:t>                                  ↓</a:t>
            </a:r>
          </a:p>
          <a:p>
            <a:pPr marL="0" indent="0">
              <a:buNone/>
            </a:pPr>
            <a:r>
              <a:rPr lang="en-US" sz="3600" b="1" i="1" dirty="0">
                <a:latin typeface="Calibri"/>
                <a:cs typeface="Calibri"/>
              </a:rPr>
              <a:t> </a:t>
            </a:r>
            <a:r>
              <a:rPr lang="en-US" sz="3600" b="1" i="1" dirty="0" smtClean="0">
                <a:latin typeface="Calibri"/>
                <a:cs typeface="Calibri"/>
              </a:rPr>
              <a:t>                       Macrophages</a:t>
            </a:r>
          </a:p>
          <a:p>
            <a:pPr marL="0" indent="0">
              <a:buNone/>
            </a:pPr>
            <a:r>
              <a:rPr lang="en-US" sz="3600" b="1" i="1" dirty="0">
                <a:latin typeface="Calibri"/>
                <a:cs typeface="Calibri"/>
              </a:rPr>
              <a:t> </a:t>
            </a:r>
            <a:r>
              <a:rPr lang="en-US" sz="3600" b="1" i="1" dirty="0" smtClean="0">
                <a:latin typeface="Calibri"/>
                <a:cs typeface="Calibri"/>
              </a:rPr>
              <a:t>                                 ↓</a:t>
            </a:r>
          </a:p>
          <a:p>
            <a:pPr marL="0" indent="0">
              <a:buNone/>
            </a:pPr>
            <a:r>
              <a:rPr lang="en-US" sz="3600" b="1" i="1" dirty="0">
                <a:latin typeface="Calibri"/>
                <a:cs typeface="Calibri"/>
              </a:rPr>
              <a:t> </a:t>
            </a:r>
            <a:r>
              <a:rPr lang="en-US" sz="3600" b="1" i="1" dirty="0" smtClean="0">
                <a:latin typeface="Calibri"/>
                <a:cs typeface="Calibri"/>
              </a:rPr>
              <a:t>                          </a:t>
            </a:r>
            <a:r>
              <a:rPr lang="en-US" sz="3600" b="1" i="1" dirty="0" err="1" smtClean="0">
                <a:latin typeface="Calibri"/>
                <a:cs typeface="Calibri"/>
              </a:rPr>
              <a:t>Galactin</a:t>
            </a:r>
            <a:r>
              <a:rPr lang="en-US" sz="3600" b="1" i="1" dirty="0" smtClean="0">
                <a:latin typeface="Calibri"/>
                <a:cs typeface="Calibri"/>
              </a:rPr>
              <a:t> 3</a:t>
            </a:r>
          </a:p>
          <a:p>
            <a:pPr marL="0" indent="0">
              <a:buNone/>
            </a:pPr>
            <a:r>
              <a:rPr lang="en-US" sz="3600" b="1" i="1" dirty="0">
                <a:latin typeface="Calibri"/>
                <a:cs typeface="Calibri"/>
              </a:rPr>
              <a:t> </a:t>
            </a:r>
            <a:r>
              <a:rPr lang="en-US" sz="3600" b="1" i="1" dirty="0" smtClean="0">
                <a:latin typeface="Calibri"/>
                <a:cs typeface="Calibri"/>
              </a:rPr>
              <a:t>                                 ↓</a:t>
            </a:r>
          </a:p>
          <a:p>
            <a:pPr marL="0" indent="0">
              <a:buNone/>
            </a:pPr>
            <a:r>
              <a:rPr lang="en-US" sz="3600" b="1" i="1" dirty="0">
                <a:latin typeface="Calibri"/>
                <a:cs typeface="Calibri"/>
              </a:rPr>
              <a:t> </a:t>
            </a:r>
            <a:r>
              <a:rPr lang="en-US" sz="3600" b="1" i="1" dirty="0" smtClean="0">
                <a:latin typeface="Calibri"/>
                <a:cs typeface="Calibri"/>
              </a:rPr>
              <a:t>                            Fibrosis</a:t>
            </a:r>
            <a:endParaRPr lang="en-US" sz="3600" b="1" i="1" dirty="0"/>
          </a:p>
        </p:txBody>
      </p:sp>
      <p:sp>
        <p:nvSpPr>
          <p:cNvPr id="7" name="Date Placeholder 6"/>
          <p:cNvSpPr>
            <a:spLocks noGrp="1"/>
          </p:cNvSpPr>
          <p:nvPr>
            <p:ph type="dt" sz="half" idx="10"/>
          </p:nvPr>
        </p:nvSpPr>
        <p:spPr/>
        <p:txBody>
          <a:bodyPr/>
          <a:lstStyle/>
          <a:p>
            <a:fld id="{1A0766D5-EDC5-46A9-9CDB-CD8B58495B17}" type="datetime1">
              <a:rPr lang="en-US" smtClean="0"/>
              <a:t>2/22/2013</a:t>
            </a:fld>
            <a:endParaRPr lang="en-US"/>
          </a:p>
        </p:txBody>
      </p:sp>
      <p:sp>
        <p:nvSpPr>
          <p:cNvPr id="8" name="Footer Placeholder 7"/>
          <p:cNvSpPr>
            <a:spLocks noGrp="1"/>
          </p:cNvSpPr>
          <p:nvPr>
            <p:ph type="ftr" sz="quarter" idx="11"/>
          </p:nvPr>
        </p:nvSpPr>
        <p:spPr/>
        <p:txBody>
          <a:bodyPr/>
          <a:lstStyle/>
          <a:p>
            <a:r>
              <a:rPr lang="en-US" smtClean="0"/>
              <a:t>Dr Toufan</a:t>
            </a:r>
            <a:endParaRPr lang="en-US"/>
          </a:p>
        </p:txBody>
      </p:sp>
      <p:sp>
        <p:nvSpPr>
          <p:cNvPr id="9" name="Slide Number Placeholder 8"/>
          <p:cNvSpPr>
            <a:spLocks noGrp="1"/>
          </p:cNvSpPr>
          <p:nvPr>
            <p:ph type="sldNum" sz="quarter" idx="12"/>
          </p:nvPr>
        </p:nvSpPr>
        <p:spPr/>
        <p:txBody>
          <a:bodyPr/>
          <a:lstStyle/>
          <a:p>
            <a:fld id="{FB54D924-2A4E-4489-BEB6-84A8A7E62836}" type="slidenum">
              <a:rPr lang="en-US" smtClean="0"/>
              <a:t>27</a:t>
            </a:fld>
            <a:endParaRPr lang="en-US"/>
          </a:p>
        </p:txBody>
      </p:sp>
    </p:spTree>
    <p:extLst>
      <p:ext uri="{BB962C8B-B14F-4D97-AF65-F5344CB8AC3E}">
        <p14:creationId xmlns:p14="http://schemas.microsoft.com/office/powerpoint/2010/main" val="94514721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u="none" strike="noStrike" baseline="0" dirty="0" smtClean="0">
                <a:solidFill>
                  <a:srgbClr val="003DD2"/>
                </a:solidFill>
                <a:latin typeface="FranklinGothic-Heavy"/>
              </a:rPr>
              <a:t>The Acute Pathways of CRS Type 1</a:t>
            </a:r>
            <a:endParaRPr lang="en-US" dirty="0"/>
          </a:p>
        </p:txBody>
      </p:sp>
      <p:sp>
        <p:nvSpPr>
          <p:cNvPr id="3" name="Content Placeholder 2"/>
          <p:cNvSpPr>
            <a:spLocks noGrp="1"/>
          </p:cNvSpPr>
          <p:nvPr>
            <p:ph idx="1"/>
          </p:nvPr>
        </p:nvSpPr>
        <p:spPr/>
        <p:txBody>
          <a:bodyPr/>
          <a:lstStyle/>
          <a:p>
            <a:r>
              <a:rPr lang="en-US" b="1" i="0" u="none" strike="noStrike" baseline="0" dirty="0" smtClean="0">
                <a:latin typeface="ACaslon-Bold"/>
              </a:rPr>
              <a:t>Hemodynamics and congestion</a:t>
            </a:r>
          </a:p>
          <a:p>
            <a:endParaRPr lang="en-US" b="1" i="0" u="none" strike="noStrike" baseline="0" dirty="0" smtClean="0">
              <a:latin typeface="ACaslon-Bold"/>
            </a:endParaRPr>
          </a:p>
          <a:p>
            <a:r>
              <a:rPr lang="en-US" b="1" i="0" u="none" strike="noStrike" baseline="0" dirty="0" smtClean="0">
                <a:latin typeface="ACaslon-Bold"/>
              </a:rPr>
              <a:t>Neurohormonal activation</a:t>
            </a:r>
          </a:p>
          <a:p>
            <a:endParaRPr lang="en-US" b="1" i="0" u="none" strike="noStrike" baseline="0" dirty="0" smtClean="0">
              <a:latin typeface="ACaslon-Bold"/>
            </a:endParaRPr>
          </a:p>
          <a:p>
            <a:r>
              <a:rPr lang="en-US" b="1" i="0" u="none" strike="noStrike" baseline="0" dirty="0" smtClean="0">
                <a:latin typeface="ACaslon-Bold"/>
              </a:rPr>
              <a:t>Hypothalamic-pituitary stress reaction</a:t>
            </a:r>
            <a:endParaRPr lang="en-US" dirty="0"/>
          </a:p>
        </p:txBody>
      </p:sp>
      <p:sp>
        <p:nvSpPr>
          <p:cNvPr id="4" name="Date Placeholder 3"/>
          <p:cNvSpPr>
            <a:spLocks noGrp="1"/>
          </p:cNvSpPr>
          <p:nvPr>
            <p:ph type="dt" sz="half" idx="10"/>
          </p:nvPr>
        </p:nvSpPr>
        <p:spPr/>
        <p:txBody>
          <a:bodyPr/>
          <a:lstStyle/>
          <a:p>
            <a:fld id="{A4B6D73B-2E59-4C7D-8916-B4EFB4DE5408}"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28</a:t>
            </a:fld>
            <a:endParaRPr lang="en-US"/>
          </a:p>
        </p:txBody>
      </p:sp>
    </p:spTree>
    <p:extLst>
      <p:ext uri="{BB962C8B-B14F-4D97-AF65-F5344CB8AC3E}">
        <p14:creationId xmlns:p14="http://schemas.microsoft.com/office/powerpoint/2010/main" val="2863544257"/>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Caslon-Bold"/>
              </a:rPr>
              <a:t>Hemodynamics and congestion</a:t>
            </a:r>
            <a:endParaRPr lang="en-US" dirty="0"/>
          </a:p>
        </p:txBody>
      </p:sp>
      <p:sp>
        <p:nvSpPr>
          <p:cNvPr id="3" name="Content Placeholder 2"/>
          <p:cNvSpPr>
            <a:spLocks noGrp="1"/>
          </p:cNvSpPr>
          <p:nvPr>
            <p:ph idx="1"/>
          </p:nvPr>
        </p:nvSpPr>
        <p:spPr/>
        <p:txBody>
          <a:bodyPr>
            <a:normAutofit lnSpcReduction="10000"/>
          </a:bodyPr>
          <a:lstStyle/>
          <a:p>
            <a:r>
              <a:rPr lang="en-US" dirty="0">
                <a:latin typeface="ACaslon-Regular"/>
              </a:rPr>
              <a:t>In the </a:t>
            </a:r>
            <a:r>
              <a:rPr lang="en-US" dirty="0" smtClean="0">
                <a:latin typeface="ACaslon-Regular"/>
              </a:rPr>
              <a:t>ADHERE </a:t>
            </a:r>
            <a:r>
              <a:rPr lang="en-US" dirty="0">
                <a:latin typeface="ACaslon-Regular"/>
              </a:rPr>
              <a:t>registry</a:t>
            </a:r>
            <a:r>
              <a:rPr lang="en-US" dirty="0" smtClean="0">
                <a:latin typeface="ACaslon-Regular"/>
              </a:rPr>
              <a:t>,</a:t>
            </a:r>
            <a:r>
              <a:rPr lang="en-US" sz="2000" dirty="0"/>
              <a:t> registry, 50% of patients</a:t>
            </a:r>
          </a:p>
          <a:p>
            <a:r>
              <a:rPr lang="en-US" sz="2000" dirty="0"/>
              <a:t>who were admitted to the hospital had a systolic </a:t>
            </a:r>
            <a:r>
              <a:rPr lang="en-US" sz="2000" dirty="0" smtClean="0"/>
              <a:t>blood pressure </a:t>
            </a:r>
            <a:r>
              <a:rPr lang="en-US" sz="2000" dirty="0"/>
              <a:t>of 140 mm Hg or higher, and only 2% </a:t>
            </a:r>
            <a:r>
              <a:rPr lang="en-US" sz="2000" dirty="0" smtClean="0"/>
              <a:t>had a systolic </a:t>
            </a:r>
            <a:r>
              <a:rPr lang="en-US" sz="2000" dirty="0"/>
              <a:t>blood pressure of 90 mm Hg </a:t>
            </a:r>
            <a:r>
              <a:rPr lang="en-US" sz="2000" dirty="0" smtClean="0"/>
              <a:t>.</a:t>
            </a:r>
          </a:p>
          <a:p>
            <a:pPr marL="0" indent="0">
              <a:buNone/>
            </a:pPr>
            <a:r>
              <a:rPr lang="en-US" sz="2000" dirty="0">
                <a:latin typeface="ACaslon-Regular"/>
              </a:rPr>
              <a:t> </a:t>
            </a:r>
            <a:r>
              <a:rPr lang="en-US" sz="2000" dirty="0" smtClean="0">
                <a:latin typeface="ACaslon-Regular"/>
              </a:rPr>
              <a:t>                                               </a:t>
            </a:r>
          </a:p>
          <a:p>
            <a:pPr marL="0" indent="0">
              <a:buNone/>
            </a:pPr>
            <a:endParaRPr lang="en-US" sz="2000" dirty="0">
              <a:latin typeface="ACaslon-Regular"/>
            </a:endParaRPr>
          </a:p>
          <a:p>
            <a:pPr marL="0" indent="0">
              <a:buNone/>
            </a:pPr>
            <a:endParaRPr lang="en-US" sz="2000" dirty="0" smtClean="0">
              <a:latin typeface="ACaslon-Regular"/>
            </a:endParaRPr>
          </a:p>
          <a:p>
            <a:pPr marL="0" indent="0">
              <a:buNone/>
            </a:pPr>
            <a:r>
              <a:rPr lang="en-US" sz="2000" dirty="0" smtClean="0">
                <a:latin typeface="ACaslon-Regular"/>
              </a:rPr>
              <a:t>                                                           </a:t>
            </a:r>
          </a:p>
          <a:p>
            <a:pPr marL="0" indent="0">
              <a:buNone/>
            </a:pPr>
            <a:r>
              <a:rPr lang="en-US" sz="2000" dirty="0">
                <a:latin typeface="ACaslon-Regular"/>
              </a:rPr>
              <a:t> </a:t>
            </a:r>
            <a:r>
              <a:rPr lang="en-US" sz="2000" dirty="0" smtClean="0">
                <a:latin typeface="ACaslon-Regular"/>
              </a:rPr>
              <a:t>   </a:t>
            </a:r>
            <a:r>
              <a:rPr lang="en-US" sz="2000" dirty="0" smtClean="0">
                <a:latin typeface="Calibri"/>
                <a:cs typeface="Calibri"/>
              </a:rPr>
              <a:t>↑Afterload, ↑Remodeling ,Functional MR ,↑Filling Pressure ,↑LAP</a:t>
            </a:r>
          </a:p>
          <a:p>
            <a:pPr marL="0" indent="0">
              <a:buNone/>
            </a:pPr>
            <a:endParaRPr lang="en-US" sz="2000" dirty="0" smtClean="0">
              <a:latin typeface="Calibri"/>
              <a:cs typeface="Calibri"/>
            </a:endParaRPr>
          </a:p>
          <a:p>
            <a:pPr marL="0" indent="0">
              <a:buNone/>
            </a:pPr>
            <a:r>
              <a:rPr lang="en-US" sz="2000" dirty="0">
                <a:latin typeface="Calibri"/>
                <a:cs typeface="Calibri"/>
              </a:rPr>
              <a:t> </a:t>
            </a:r>
            <a:r>
              <a:rPr lang="en-US" sz="2000" dirty="0" smtClean="0">
                <a:latin typeface="Calibri"/>
                <a:cs typeface="Calibri"/>
              </a:rPr>
              <a:t>                                                                                                                                                      </a:t>
            </a:r>
          </a:p>
          <a:p>
            <a:pPr marL="0" indent="0">
              <a:buNone/>
            </a:pPr>
            <a:endParaRPr lang="en-US" sz="2000" dirty="0">
              <a:latin typeface="Calibri"/>
              <a:cs typeface="Calibri"/>
            </a:endParaRPr>
          </a:p>
          <a:p>
            <a:pPr marL="0" indent="0">
              <a:buNone/>
            </a:pPr>
            <a:r>
              <a:rPr lang="en-US" sz="2000" dirty="0" smtClean="0">
                <a:latin typeface="Calibri"/>
                <a:cs typeface="Calibri"/>
              </a:rPr>
              <a:t>                                                              Congestion</a:t>
            </a:r>
          </a:p>
        </p:txBody>
      </p:sp>
      <p:sp>
        <p:nvSpPr>
          <p:cNvPr id="4" name="Down Arrow 3"/>
          <p:cNvSpPr/>
          <p:nvPr/>
        </p:nvSpPr>
        <p:spPr>
          <a:xfrm>
            <a:off x="4343400" y="3048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343400" y="4419600"/>
            <a:ext cx="484632" cy="679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DF507C13-705C-40D2-A925-B01987A59000}" type="datetime1">
              <a:rPr lang="en-US" smtClean="0"/>
              <a:t>2/22/2013</a:t>
            </a:fld>
            <a:endParaRPr lang="en-US"/>
          </a:p>
        </p:txBody>
      </p:sp>
      <p:sp>
        <p:nvSpPr>
          <p:cNvPr id="7" name="Footer Placeholder 6"/>
          <p:cNvSpPr>
            <a:spLocks noGrp="1"/>
          </p:cNvSpPr>
          <p:nvPr>
            <p:ph type="ftr" sz="quarter" idx="11"/>
          </p:nvPr>
        </p:nvSpPr>
        <p:spPr/>
        <p:txBody>
          <a:bodyPr/>
          <a:lstStyle/>
          <a:p>
            <a:r>
              <a:rPr lang="en-US" smtClean="0"/>
              <a:t>Dr Toufan</a:t>
            </a:r>
            <a:endParaRPr lang="en-US"/>
          </a:p>
        </p:txBody>
      </p:sp>
      <p:sp>
        <p:nvSpPr>
          <p:cNvPr id="8" name="Slide Number Placeholder 7"/>
          <p:cNvSpPr>
            <a:spLocks noGrp="1"/>
          </p:cNvSpPr>
          <p:nvPr>
            <p:ph type="sldNum" sz="quarter" idx="12"/>
          </p:nvPr>
        </p:nvSpPr>
        <p:spPr/>
        <p:txBody>
          <a:bodyPr/>
          <a:lstStyle/>
          <a:p>
            <a:fld id="{FB54D924-2A4E-4489-BEB6-84A8A7E62836}" type="slidenum">
              <a:rPr lang="en-US" smtClean="0"/>
              <a:t>29</a:t>
            </a:fld>
            <a:endParaRPr lang="en-US"/>
          </a:p>
        </p:txBody>
      </p:sp>
    </p:spTree>
    <p:extLst>
      <p:ext uri="{BB962C8B-B14F-4D97-AF65-F5344CB8AC3E}">
        <p14:creationId xmlns:p14="http://schemas.microsoft.com/office/powerpoint/2010/main" val="200668436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3733799"/>
          </a:xfrm>
        </p:spPr>
        <p:txBody>
          <a:bodyPr/>
          <a:lstStyle/>
          <a:p>
            <a:endParaRPr lang="en-US" dirty="0"/>
          </a:p>
        </p:txBody>
      </p:sp>
      <p:sp>
        <p:nvSpPr>
          <p:cNvPr id="3" name="Subtitle 2"/>
          <p:cNvSpPr>
            <a:spLocks noGrp="1"/>
          </p:cNvSpPr>
          <p:nvPr>
            <p:ph type="subTitle" idx="1"/>
          </p:nvPr>
        </p:nvSpPr>
        <p:spPr>
          <a:xfrm>
            <a:off x="838200" y="4343400"/>
            <a:ext cx="7467600" cy="1295400"/>
          </a:xfrm>
        </p:spPr>
        <p:txBody>
          <a:bodyPr>
            <a:normAutofit fontScale="70000" lnSpcReduction="20000"/>
          </a:bodyPr>
          <a:lstStyle/>
          <a:p>
            <a:pPr algn="l"/>
            <a:r>
              <a:rPr lang="en-US" dirty="0">
                <a:latin typeface="Times New Roman"/>
              </a:rPr>
              <a:t>This risk becomes</a:t>
            </a:r>
          </a:p>
          <a:p>
            <a:pPr algn="l"/>
            <a:r>
              <a:rPr lang="en-US" dirty="0">
                <a:latin typeface="Times New Roman"/>
              </a:rPr>
              <a:t>evident even at serum </a:t>
            </a:r>
            <a:r>
              <a:rPr lang="en-US" dirty="0" err="1">
                <a:latin typeface="Times New Roman"/>
              </a:rPr>
              <a:t>creatinine</a:t>
            </a:r>
            <a:r>
              <a:rPr lang="en-US" dirty="0">
                <a:latin typeface="Times New Roman"/>
              </a:rPr>
              <a:t> </a:t>
            </a:r>
            <a:r>
              <a:rPr lang="en-US" dirty="0" smtClean="0">
                <a:latin typeface="Times New Roman"/>
              </a:rPr>
              <a:t> </a:t>
            </a:r>
            <a:r>
              <a:rPr lang="en-US" dirty="0">
                <a:latin typeface="Times New Roman"/>
              </a:rPr>
              <a:t>levels 1.3 mg/</a:t>
            </a:r>
            <a:r>
              <a:rPr lang="en-US" dirty="0" err="1">
                <a:latin typeface="Times New Roman"/>
              </a:rPr>
              <a:t>dL</a:t>
            </a:r>
            <a:endParaRPr lang="en-US" dirty="0">
              <a:latin typeface="Times New Roman"/>
            </a:endParaRPr>
          </a:p>
          <a:p>
            <a:pPr algn="l"/>
            <a:r>
              <a:rPr lang="en-US" dirty="0">
                <a:latin typeface="Times New Roman"/>
              </a:rPr>
              <a:t>and estimated </a:t>
            </a:r>
            <a:r>
              <a:rPr lang="en-US" dirty="0" err="1">
                <a:latin typeface="Times New Roman"/>
              </a:rPr>
              <a:t>creatinine</a:t>
            </a:r>
            <a:r>
              <a:rPr lang="en-US" dirty="0">
                <a:latin typeface="Times New Roman"/>
              </a:rPr>
              <a:t> clearance values 60 to 70 mL/min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73" t="14958" r="6730" b="8118"/>
          <a:stretch/>
        </p:blipFill>
        <p:spPr bwMode="auto">
          <a:xfrm>
            <a:off x="685800" y="381000"/>
            <a:ext cx="7772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503974F6-984B-4E40-9F6D-734001D73B51}"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a:t>
            </a:fld>
            <a:endParaRPr lang="en-US"/>
          </a:p>
        </p:txBody>
      </p:sp>
    </p:spTree>
    <p:extLst>
      <p:ext uri="{BB962C8B-B14F-4D97-AF65-F5344CB8AC3E}">
        <p14:creationId xmlns:p14="http://schemas.microsoft.com/office/powerpoint/2010/main" val="432199426"/>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ACaslon-Bold"/>
              </a:rPr>
              <a:t>Neurohormonal</a:t>
            </a:r>
            <a:r>
              <a:rPr lang="en-US" b="1" dirty="0">
                <a:latin typeface="ACaslon-Bold"/>
              </a:rPr>
              <a:t> activation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Early  HF             Renin            Ag II</a:t>
            </a:r>
          </a:p>
          <a:p>
            <a:pPr marL="0" indent="0">
              <a:buNone/>
            </a:pPr>
            <a:endParaRPr lang="en-US" sz="4000" dirty="0"/>
          </a:p>
          <a:p>
            <a:pPr marL="0" indent="0">
              <a:buNone/>
            </a:pPr>
            <a:r>
              <a:rPr lang="en-US" sz="4000" dirty="0" smtClean="0"/>
              <a:t>             </a:t>
            </a:r>
            <a:r>
              <a:rPr lang="en-US" sz="4000" b="1" dirty="0" smtClean="0"/>
              <a:t>Thirst</a:t>
            </a:r>
            <a:r>
              <a:rPr lang="en-US" sz="4000" dirty="0" smtClean="0"/>
              <a:t>               </a:t>
            </a:r>
            <a:r>
              <a:rPr lang="en-US" b="1" dirty="0" smtClean="0"/>
              <a:t>Central Neural Center</a:t>
            </a:r>
          </a:p>
          <a:p>
            <a:pPr marL="0" indent="0">
              <a:buNone/>
            </a:pPr>
            <a:r>
              <a:rPr lang="en-US" dirty="0"/>
              <a:t> </a:t>
            </a:r>
            <a:r>
              <a:rPr lang="en-US" dirty="0" smtClean="0"/>
              <a:t>               </a:t>
            </a:r>
            <a:r>
              <a:rPr lang="en-US" b="1" dirty="0" smtClean="0"/>
              <a:t>Vasoconstriction</a:t>
            </a:r>
          </a:p>
          <a:p>
            <a:pPr marL="0" indent="0">
              <a:buNone/>
            </a:pPr>
            <a:r>
              <a:rPr lang="en-US" b="1" dirty="0"/>
              <a:t> </a:t>
            </a:r>
            <a:r>
              <a:rPr lang="en-US" b="1" dirty="0" smtClean="0"/>
              <a:t>               </a:t>
            </a:r>
            <a:r>
              <a:rPr lang="en-US" b="1" dirty="0" smtClean="0">
                <a:latin typeface="Calibri"/>
                <a:cs typeface="Calibri"/>
              </a:rPr>
              <a:t>↑Venous Tone</a:t>
            </a:r>
          </a:p>
          <a:p>
            <a:pPr marL="0" indent="0">
              <a:buNone/>
            </a:pPr>
            <a:r>
              <a:rPr lang="en-US" b="1" dirty="0" smtClean="0">
                <a:latin typeface="Calibri"/>
                <a:cs typeface="Calibri"/>
              </a:rPr>
              <a:t>+Trophic Effect On myocardium , Renal Tubules</a:t>
            </a:r>
          </a:p>
          <a:p>
            <a:pPr marL="0" indent="0">
              <a:buNone/>
            </a:pPr>
            <a:r>
              <a:rPr lang="en-US" b="1" dirty="0" smtClean="0">
                <a:solidFill>
                  <a:prstClr val="black"/>
                </a:solidFill>
                <a:cs typeface="Calibri"/>
              </a:rPr>
              <a:t>+</a:t>
            </a:r>
            <a:r>
              <a:rPr lang="en-US" b="1" dirty="0" smtClean="0">
                <a:latin typeface="Calibri"/>
                <a:cs typeface="Calibri"/>
              </a:rPr>
              <a:t> Aldosterone</a:t>
            </a:r>
            <a:endParaRPr lang="en-US" b="1" dirty="0"/>
          </a:p>
        </p:txBody>
      </p:sp>
      <p:sp>
        <p:nvSpPr>
          <p:cNvPr id="4" name="Right Arrow 3"/>
          <p:cNvSpPr/>
          <p:nvPr/>
        </p:nvSpPr>
        <p:spPr>
          <a:xfrm>
            <a:off x="2590800" y="1861457"/>
            <a:ext cx="9784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2903"/>
            <a:ext cx="1011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7010400" y="2220685"/>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3569207" y="3276600"/>
            <a:ext cx="76809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22FA64D-2531-4947-BEFF-CD24B21B1F18}" type="datetime1">
              <a:rPr lang="en-US" smtClean="0"/>
              <a:t>2/22/2013</a:t>
            </a:fld>
            <a:endParaRPr lang="en-US"/>
          </a:p>
        </p:txBody>
      </p:sp>
      <p:sp>
        <p:nvSpPr>
          <p:cNvPr id="8" name="Footer Placeholder 7"/>
          <p:cNvSpPr>
            <a:spLocks noGrp="1"/>
          </p:cNvSpPr>
          <p:nvPr>
            <p:ph type="ftr" sz="quarter" idx="11"/>
          </p:nvPr>
        </p:nvSpPr>
        <p:spPr/>
        <p:txBody>
          <a:bodyPr/>
          <a:lstStyle/>
          <a:p>
            <a:r>
              <a:rPr lang="en-US" smtClean="0"/>
              <a:t>Dr Toufan</a:t>
            </a:r>
            <a:endParaRPr lang="en-US"/>
          </a:p>
        </p:txBody>
      </p:sp>
      <p:sp>
        <p:nvSpPr>
          <p:cNvPr id="9" name="Slide Number Placeholder 8"/>
          <p:cNvSpPr>
            <a:spLocks noGrp="1"/>
          </p:cNvSpPr>
          <p:nvPr>
            <p:ph type="sldNum" sz="quarter" idx="12"/>
          </p:nvPr>
        </p:nvSpPr>
        <p:spPr/>
        <p:txBody>
          <a:bodyPr/>
          <a:lstStyle/>
          <a:p>
            <a:fld id="{FB54D924-2A4E-4489-BEB6-84A8A7E62836}" type="slidenum">
              <a:rPr lang="en-US" smtClean="0"/>
              <a:t>30</a:t>
            </a:fld>
            <a:endParaRPr lang="en-US"/>
          </a:p>
        </p:txBody>
      </p:sp>
    </p:spTree>
    <p:extLst>
      <p:ext uri="{BB962C8B-B14F-4D97-AF65-F5344CB8AC3E}">
        <p14:creationId xmlns:p14="http://schemas.microsoft.com/office/powerpoint/2010/main" val="3976526215"/>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latin typeface="ACaslon-Bold"/>
              </a:rPr>
              <a:t>Hypothalamic-pituitary stress reaction</a:t>
            </a:r>
            <a:endParaRPr lang="en-US" dirty="0"/>
          </a:p>
        </p:txBody>
      </p:sp>
      <p:sp>
        <p:nvSpPr>
          <p:cNvPr id="3" name="Content Placeholder 2"/>
          <p:cNvSpPr>
            <a:spLocks noGrp="1"/>
          </p:cNvSpPr>
          <p:nvPr>
            <p:ph idx="1"/>
          </p:nvPr>
        </p:nvSpPr>
        <p:spPr/>
        <p:txBody>
          <a:bodyPr>
            <a:normAutofit/>
          </a:bodyPr>
          <a:lstStyle/>
          <a:p>
            <a:r>
              <a:rPr lang="en-US" dirty="0"/>
              <a:t>Any stressor that activates the </a:t>
            </a:r>
            <a:r>
              <a:rPr lang="en-US" dirty="0" smtClean="0"/>
              <a:t>hypothalamus pituitary-adrenal </a:t>
            </a:r>
            <a:r>
              <a:rPr lang="en-US" dirty="0"/>
              <a:t>axis leads to an increase in </a:t>
            </a:r>
            <a:r>
              <a:rPr lang="en-US" dirty="0" smtClean="0"/>
              <a:t>concentrations of </a:t>
            </a:r>
            <a:r>
              <a:rPr lang="en-US" dirty="0"/>
              <a:t>the adrenal stress hormone </a:t>
            </a:r>
            <a:r>
              <a:rPr lang="en-US" sz="4000" dirty="0">
                <a:solidFill>
                  <a:schemeClr val="tx2">
                    <a:lumMod val="60000"/>
                    <a:lumOff val="40000"/>
                  </a:schemeClr>
                </a:solidFill>
              </a:rPr>
              <a:t>cortisol</a:t>
            </a:r>
            <a:r>
              <a:rPr lang="en-US" dirty="0" smtClean="0"/>
              <a:t>.</a:t>
            </a:r>
          </a:p>
          <a:p>
            <a:r>
              <a:rPr lang="en-US" dirty="0"/>
              <a:t>One of the </a:t>
            </a:r>
            <a:r>
              <a:rPr lang="en-US" dirty="0" smtClean="0"/>
              <a:t>major hypothalamic </a:t>
            </a:r>
            <a:r>
              <a:rPr lang="en-US" dirty="0"/>
              <a:t>stress hormones, which are stimulated </a:t>
            </a:r>
            <a:r>
              <a:rPr lang="en-US" dirty="0" smtClean="0"/>
              <a:t>by different </a:t>
            </a:r>
            <a:r>
              <a:rPr lang="en-US" dirty="0"/>
              <a:t>stressors including osmotic and non-osmotic </a:t>
            </a:r>
            <a:r>
              <a:rPr lang="en-US" dirty="0" smtClean="0"/>
              <a:t>stimuli (cytokines</a:t>
            </a:r>
            <a:r>
              <a:rPr lang="en-US" dirty="0"/>
              <a:t>), is </a:t>
            </a:r>
            <a:r>
              <a:rPr lang="en-US" sz="3600" dirty="0">
                <a:solidFill>
                  <a:schemeClr val="tx2">
                    <a:lumMod val="60000"/>
                    <a:lumOff val="40000"/>
                  </a:schemeClr>
                </a:solidFill>
              </a:rPr>
              <a:t>arginine vasopressin</a:t>
            </a:r>
            <a:r>
              <a:rPr lang="en-US" dirty="0"/>
              <a:t>.</a:t>
            </a:r>
          </a:p>
        </p:txBody>
      </p:sp>
      <p:sp>
        <p:nvSpPr>
          <p:cNvPr id="4" name="Date Placeholder 3"/>
          <p:cNvSpPr>
            <a:spLocks noGrp="1"/>
          </p:cNvSpPr>
          <p:nvPr>
            <p:ph type="dt" sz="half" idx="10"/>
          </p:nvPr>
        </p:nvSpPr>
        <p:spPr/>
        <p:txBody>
          <a:bodyPr/>
          <a:lstStyle/>
          <a:p>
            <a:fld id="{17C16AC0-96DA-4EE2-B86A-8C93B5AFED8D}"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31</a:t>
            </a:fld>
            <a:endParaRPr lang="en-US"/>
          </a:p>
        </p:txBody>
      </p:sp>
    </p:spTree>
    <p:extLst>
      <p:ext uri="{BB962C8B-B14F-4D97-AF65-F5344CB8AC3E}">
        <p14:creationId xmlns:p14="http://schemas.microsoft.com/office/powerpoint/2010/main" val="3572756548"/>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prstClr val="black"/>
                </a:solidFill>
                <a:latin typeface="ACaslon-Bold"/>
              </a:rPr>
              <a:t>Hypothalamic-pituitary stress reaction</a:t>
            </a:r>
            <a:endParaRPr lang="en-US" dirty="0"/>
          </a:p>
        </p:txBody>
      </p:sp>
      <p:sp>
        <p:nvSpPr>
          <p:cNvPr id="3" name="Content Placeholder 2"/>
          <p:cNvSpPr>
            <a:spLocks noGrp="1"/>
          </p:cNvSpPr>
          <p:nvPr>
            <p:ph idx="1"/>
          </p:nvPr>
        </p:nvSpPr>
        <p:spPr/>
        <p:txBody>
          <a:bodyPr/>
          <a:lstStyle/>
          <a:p>
            <a:r>
              <a:rPr lang="en-US" sz="4000" dirty="0" err="1"/>
              <a:t>Copeptin</a:t>
            </a:r>
            <a:r>
              <a:rPr lang="en-US" dirty="0"/>
              <a:t> levels have been found to closely</a:t>
            </a:r>
          </a:p>
          <a:p>
            <a:pPr marL="0" indent="0">
              <a:buNone/>
            </a:pPr>
            <a:r>
              <a:rPr lang="en-US" dirty="0" smtClean="0"/>
              <a:t>mirror </a:t>
            </a:r>
            <a:r>
              <a:rPr lang="en-US" dirty="0"/>
              <a:t>the production of arginine </a:t>
            </a:r>
            <a:r>
              <a:rPr lang="en-US" dirty="0" smtClean="0"/>
              <a:t>vasopressin</a:t>
            </a:r>
          </a:p>
          <a:p>
            <a:pPr marL="0" indent="0">
              <a:buNone/>
            </a:pPr>
            <a:r>
              <a:rPr lang="en-US" dirty="0" smtClean="0"/>
              <a:t>proposed </a:t>
            </a:r>
            <a:r>
              <a:rPr lang="en-US" dirty="0"/>
              <a:t>as a prognostic marker in acute </a:t>
            </a:r>
            <a:r>
              <a:rPr lang="en-US" dirty="0" smtClean="0"/>
              <a:t>illness.</a:t>
            </a:r>
          </a:p>
          <a:p>
            <a:r>
              <a:rPr lang="en-US" sz="4000" dirty="0" err="1" smtClean="0"/>
              <a:t>Copeptin</a:t>
            </a:r>
            <a:r>
              <a:rPr lang="en-US" dirty="0" smtClean="0"/>
              <a:t> is </a:t>
            </a:r>
            <a:r>
              <a:rPr lang="en-US" dirty="0"/>
              <a:t>elevated in several scenarios leading to </a:t>
            </a:r>
            <a:r>
              <a:rPr lang="en-US" sz="3600" dirty="0" smtClean="0">
                <a:solidFill>
                  <a:schemeClr val="tx2">
                    <a:lumMod val="60000"/>
                    <a:lumOff val="40000"/>
                  </a:schemeClr>
                </a:solidFill>
              </a:rPr>
              <a:t>CR S</a:t>
            </a:r>
            <a:r>
              <a:rPr lang="en-US" dirty="0"/>
              <a:t>, </a:t>
            </a:r>
            <a:r>
              <a:rPr lang="en-US" dirty="0" smtClean="0"/>
              <a:t>including </a:t>
            </a:r>
            <a:r>
              <a:rPr lang="en-US" dirty="0"/>
              <a:t>sepsis, pneumonia, lower respiratory tract infections, stroke,</a:t>
            </a:r>
          </a:p>
          <a:p>
            <a:pPr marL="0" indent="0">
              <a:buNone/>
            </a:pPr>
            <a:r>
              <a:rPr lang="en-US" dirty="0" smtClean="0"/>
              <a:t>    and </a:t>
            </a:r>
            <a:r>
              <a:rPr lang="en-US" dirty="0"/>
              <a:t>other acute illnesses.</a:t>
            </a:r>
          </a:p>
        </p:txBody>
      </p:sp>
      <p:sp>
        <p:nvSpPr>
          <p:cNvPr id="4" name="Date Placeholder 3"/>
          <p:cNvSpPr>
            <a:spLocks noGrp="1"/>
          </p:cNvSpPr>
          <p:nvPr>
            <p:ph type="dt" sz="half" idx="10"/>
          </p:nvPr>
        </p:nvSpPr>
        <p:spPr/>
        <p:txBody>
          <a:bodyPr/>
          <a:lstStyle/>
          <a:p>
            <a:fld id="{6EB9B899-5710-47D7-9D03-52875A620202}"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32</a:t>
            </a:fld>
            <a:endParaRPr lang="en-US"/>
          </a:p>
        </p:txBody>
      </p:sp>
    </p:spTree>
    <p:extLst>
      <p:ext uri="{BB962C8B-B14F-4D97-AF65-F5344CB8AC3E}">
        <p14:creationId xmlns:p14="http://schemas.microsoft.com/office/powerpoint/2010/main" val="2800759194"/>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AVP </a:t>
            </a:r>
            <a:endParaRPr lang="en-US" sz="8000" dirty="0"/>
          </a:p>
        </p:txBody>
      </p:sp>
      <p:sp>
        <p:nvSpPr>
          <p:cNvPr id="3" name="Content Placeholder 2"/>
          <p:cNvSpPr>
            <a:spLocks noGrp="1"/>
          </p:cNvSpPr>
          <p:nvPr>
            <p:ph idx="1"/>
          </p:nvPr>
        </p:nvSpPr>
        <p:spPr/>
        <p:txBody>
          <a:bodyPr>
            <a:normAutofit/>
          </a:bodyPr>
          <a:lstStyle/>
          <a:p>
            <a:r>
              <a:rPr lang="en-US" dirty="0" smtClean="0"/>
              <a:t>A1a    :</a:t>
            </a:r>
            <a:r>
              <a:rPr lang="en-US" dirty="0" smtClean="0">
                <a:latin typeface="Calibri"/>
                <a:cs typeface="Calibri"/>
              </a:rPr>
              <a:t>↑Systemic vascular resistance</a:t>
            </a:r>
          </a:p>
          <a:p>
            <a:endParaRPr lang="en-US" dirty="0">
              <a:latin typeface="Calibri"/>
              <a:cs typeface="Calibri"/>
            </a:endParaRPr>
          </a:p>
          <a:p>
            <a:r>
              <a:rPr lang="en-US" dirty="0" smtClean="0">
                <a:latin typeface="Calibri"/>
                <a:cs typeface="Calibri"/>
              </a:rPr>
              <a:t>A2      :↑Water reabsorption ,  Hyponatremia</a:t>
            </a:r>
          </a:p>
          <a:p>
            <a:endParaRPr lang="en-US" dirty="0">
              <a:latin typeface="Calibri"/>
              <a:cs typeface="Calibri"/>
            </a:endParaRPr>
          </a:p>
          <a:p>
            <a:r>
              <a:rPr lang="en-US" dirty="0" smtClean="0">
                <a:latin typeface="Calibri"/>
                <a:cs typeface="Calibri"/>
              </a:rPr>
              <a:t>AVP    :↑Transport of Urea in collecting tubules →    ↑BUN</a:t>
            </a:r>
            <a:endParaRPr lang="en-US" dirty="0"/>
          </a:p>
        </p:txBody>
      </p:sp>
      <p:sp>
        <p:nvSpPr>
          <p:cNvPr id="4" name="Date Placeholder 3"/>
          <p:cNvSpPr>
            <a:spLocks noGrp="1"/>
          </p:cNvSpPr>
          <p:nvPr>
            <p:ph type="dt" sz="half" idx="10"/>
          </p:nvPr>
        </p:nvSpPr>
        <p:spPr/>
        <p:txBody>
          <a:bodyPr/>
          <a:lstStyle/>
          <a:p>
            <a:fld id="{A4BEE5E2-A434-444A-BDC9-73A6C6645C88}"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33</a:t>
            </a:fld>
            <a:endParaRPr lang="en-US"/>
          </a:p>
        </p:txBody>
      </p:sp>
    </p:spTree>
    <p:extLst>
      <p:ext uri="{BB962C8B-B14F-4D97-AF65-F5344CB8AC3E}">
        <p14:creationId xmlns:p14="http://schemas.microsoft.com/office/powerpoint/2010/main" val="1679393926"/>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en-US" sz="2700" dirty="0" smtClean="0"/>
              <a:t>*It </a:t>
            </a:r>
            <a:r>
              <a:rPr lang="en-US" sz="2700" dirty="0"/>
              <a:t>is important to recognize that hyponatremia</a:t>
            </a:r>
            <a:br>
              <a:rPr lang="en-US" sz="2700" dirty="0"/>
            </a:br>
            <a:r>
              <a:rPr lang="en-US" sz="2700" dirty="0"/>
              <a:t>is a relatively late sign of arginine vasopressin overstimulation,</a:t>
            </a:r>
            <a:br>
              <a:rPr lang="en-US" sz="2700" dirty="0"/>
            </a:br>
            <a:r>
              <a:rPr lang="en-US" sz="2700" dirty="0"/>
              <a:t>and thus, earlier modulation of this system is an</a:t>
            </a:r>
            <a:br>
              <a:rPr lang="en-US" sz="2700" dirty="0"/>
            </a:br>
            <a:r>
              <a:rPr lang="en-US" sz="2700" dirty="0"/>
              <a:t>important consideration in treatment</a:t>
            </a:r>
            <a:r>
              <a:rPr lang="en-US" dirty="0"/>
              <a:t>.</a:t>
            </a:r>
          </a:p>
        </p:txBody>
      </p:sp>
      <p:sp>
        <p:nvSpPr>
          <p:cNvPr id="3" name="Subtitle 2"/>
          <p:cNvSpPr>
            <a:spLocks noGrp="1"/>
          </p:cNvSpPr>
          <p:nvPr>
            <p:ph type="subTitle" idx="1"/>
          </p:nvPr>
        </p:nvSpPr>
        <p:spPr>
          <a:xfrm>
            <a:off x="762000" y="3657600"/>
            <a:ext cx="7696200" cy="2667000"/>
          </a:xfrm>
        </p:spPr>
        <p:txBody>
          <a:bodyPr>
            <a:normAutofit fontScale="40000" lnSpcReduction="20000"/>
          </a:bodyPr>
          <a:lstStyle/>
          <a:p>
            <a:r>
              <a:rPr lang="en-US" sz="6000" dirty="0"/>
              <a:t>The arterial </a:t>
            </a:r>
            <a:r>
              <a:rPr lang="en-US" sz="6000" dirty="0" smtClean="0"/>
              <a:t>under filling</a:t>
            </a:r>
            <a:endParaRPr lang="en-US" sz="6000" dirty="0"/>
          </a:p>
          <a:p>
            <a:r>
              <a:rPr lang="en-US" sz="6000" dirty="0" smtClean="0"/>
              <a:t>*occurs </a:t>
            </a:r>
            <a:r>
              <a:rPr lang="en-US" sz="6000" dirty="0"/>
              <a:t>secondary to a decrease in cardiac output in</a:t>
            </a:r>
          </a:p>
          <a:p>
            <a:r>
              <a:rPr lang="en-US" sz="6000" dirty="0"/>
              <a:t>low-output HF and arterial vasodilatation in high-output</a:t>
            </a:r>
          </a:p>
          <a:p>
            <a:r>
              <a:rPr lang="en-US" sz="6000" dirty="0"/>
              <a:t>HF, both of which decrease the inhibitory effect of the</a:t>
            </a:r>
          </a:p>
          <a:p>
            <a:r>
              <a:rPr lang="en-US" sz="6000" dirty="0"/>
              <a:t>arterial stretch baroreceptors on the sympathetic and</a:t>
            </a:r>
          </a:p>
          <a:p>
            <a:r>
              <a:rPr lang="en-US" sz="6000" dirty="0"/>
              <a:t>RAAS. Thus, a vicious cycle of worsening HF and edema</a:t>
            </a:r>
          </a:p>
          <a:p>
            <a:r>
              <a:rPr lang="en-US" sz="6000" dirty="0"/>
              <a:t>formation occurs.</a:t>
            </a:r>
          </a:p>
          <a:p>
            <a:endParaRPr lang="en-US" dirty="0"/>
          </a:p>
        </p:txBody>
      </p:sp>
      <p:sp>
        <p:nvSpPr>
          <p:cNvPr id="4" name="Date Placeholder 3"/>
          <p:cNvSpPr>
            <a:spLocks noGrp="1"/>
          </p:cNvSpPr>
          <p:nvPr>
            <p:ph type="dt" sz="half" idx="10"/>
          </p:nvPr>
        </p:nvSpPr>
        <p:spPr/>
        <p:txBody>
          <a:bodyPr/>
          <a:lstStyle/>
          <a:p>
            <a:fld id="{C15C74DD-F442-48BF-83F3-318C179F1400}"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34</a:t>
            </a:fld>
            <a:endParaRPr lang="en-US"/>
          </a:p>
        </p:txBody>
      </p:sp>
    </p:spTree>
    <p:extLst>
      <p:ext uri="{BB962C8B-B14F-4D97-AF65-F5344CB8AC3E}">
        <p14:creationId xmlns:p14="http://schemas.microsoft.com/office/powerpoint/2010/main" val="3060145297"/>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latin typeface="ACaslon-Bold"/>
              </a:rPr>
              <a:t>Inflammation and immune cell signaling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a:t>
            </a:r>
            <a:r>
              <a:rPr lang="en-US" dirty="0" smtClean="0"/>
              <a:t> cells;</a:t>
            </a:r>
          </a:p>
          <a:p>
            <a:r>
              <a:rPr lang="en-US" dirty="0" smtClean="0"/>
              <a:t> </a:t>
            </a:r>
            <a:r>
              <a:rPr lang="en-US" dirty="0"/>
              <a:t>2) cytokines; </a:t>
            </a:r>
            <a:endParaRPr lang="en-US" dirty="0" smtClean="0"/>
          </a:p>
          <a:p>
            <a:r>
              <a:rPr lang="en-US" dirty="0" smtClean="0"/>
              <a:t>3</a:t>
            </a:r>
            <a:r>
              <a:rPr lang="en-US" dirty="0"/>
              <a:t>) antibodies</a:t>
            </a:r>
            <a:r>
              <a:rPr lang="en-US" dirty="0" smtClean="0"/>
              <a:t>;</a:t>
            </a:r>
          </a:p>
          <a:p>
            <a:r>
              <a:rPr lang="en-US" dirty="0" smtClean="0"/>
              <a:t> </a:t>
            </a:r>
            <a:r>
              <a:rPr lang="en-US" dirty="0"/>
              <a:t>4) complement</a:t>
            </a:r>
            <a:r>
              <a:rPr lang="en-US" dirty="0" smtClean="0"/>
              <a:t>.</a:t>
            </a:r>
          </a:p>
          <a:p>
            <a:r>
              <a:rPr lang="en-US" dirty="0"/>
              <a:t>Excessive elevations of cytokines and markers of </a:t>
            </a:r>
            <a:r>
              <a:rPr lang="en-US" dirty="0" smtClean="0"/>
              <a:t>inflammation documented </a:t>
            </a:r>
            <a:r>
              <a:rPr lang="en-US" dirty="0"/>
              <a:t>in ADHF </a:t>
            </a:r>
            <a:r>
              <a:rPr lang="en-US" dirty="0" smtClean="0"/>
              <a:t>.</a:t>
            </a:r>
          </a:p>
          <a:p>
            <a:r>
              <a:rPr lang="en-US" dirty="0"/>
              <a:t>inflammation interferes with </a:t>
            </a:r>
            <a:r>
              <a:rPr lang="en-US" dirty="0" smtClean="0"/>
              <a:t>reabsorption of interstitial or alveolar edema </a:t>
            </a:r>
            <a:r>
              <a:rPr lang="en-US" dirty="0"/>
              <a:t>and thus leads </a:t>
            </a:r>
            <a:r>
              <a:rPr lang="en-US" dirty="0" smtClean="0"/>
              <a:t>to pulmonary </a:t>
            </a:r>
            <a:r>
              <a:rPr lang="en-US" dirty="0"/>
              <a:t>fluid overload despite no increase in total </a:t>
            </a:r>
            <a:r>
              <a:rPr lang="en-US" dirty="0" smtClean="0"/>
              <a:t>body fluid .</a:t>
            </a:r>
            <a:endParaRPr lang="en-US" dirty="0"/>
          </a:p>
        </p:txBody>
      </p:sp>
      <p:sp>
        <p:nvSpPr>
          <p:cNvPr id="4" name="Date Placeholder 3"/>
          <p:cNvSpPr>
            <a:spLocks noGrp="1"/>
          </p:cNvSpPr>
          <p:nvPr>
            <p:ph type="dt" sz="half" idx="10"/>
          </p:nvPr>
        </p:nvSpPr>
        <p:spPr/>
        <p:txBody>
          <a:bodyPr/>
          <a:lstStyle/>
          <a:p>
            <a:fld id="{3873E6B7-9363-490A-8BD6-74614AE8F8B1}"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35</a:t>
            </a:fld>
            <a:endParaRPr lang="en-US"/>
          </a:p>
        </p:txBody>
      </p:sp>
    </p:spTree>
    <p:extLst>
      <p:ext uri="{BB962C8B-B14F-4D97-AF65-F5344CB8AC3E}">
        <p14:creationId xmlns:p14="http://schemas.microsoft.com/office/powerpoint/2010/main" val="3389115877"/>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latin typeface="ACaslon-Bold"/>
              </a:rPr>
              <a:t>The role of the gut and endotoxemia</a:t>
            </a:r>
            <a:endParaRPr lang="en-US" dirty="0"/>
          </a:p>
        </p:txBody>
      </p:sp>
      <p:sp>
        <p:nvSpPr>
          <p:cNvPr id="3" name="Content Placeholder 2"/>
          <p:cNvSpPr>
            <a:spLocks noGrp="1"/>
          </p:cNvSpPr>
          <p:nvPr>
            <p:ph idx="1"/>
          </p:nvPr>
        </p:nvSpPr>
        <p:spPr/>
        <p:txBody>
          <a:bodyPr>
            <a:normAutofit/>
          </a:bodyPr>
          <a:lstStyle/>
          <a:p>
            <a:r>
              <a:rPr lang="en-US" dirty="0"/>
              <a:t>Underperfusion </a:t>
            </a:r>
            <a:r>
              <a:rPr lang="en-US" dirty="0" smtClean="0"/>
              <a:t>of the intestine</a:t>
            </a:r>
          </a:p>
          <a:p>
            <a:r>
              <a:rPr lang="en-US" dirty="0" smtClean="0"/>
              <a:t> </a:t>
            </a:r>
            <a:r>
              <a:rPr lang="en-US" dirty="0"/>
              <a:t>H</a:t>
            </a:r>
            <a:r>
              <a:rPr lang="en-US" dirty="0" smtClean="0"/>
              <a:t>ematogenous    release </a:t>
            </a:r>
            <a:r>
              <a:rPr lang="en-US" dirty="0"/>
              <a:t>of endotoxin </a:t>
            </a:r>
            <a:endParaRPr lang="en-US" dirty="0" smtClean="0"/>
          </a:p>
          <a:p>
            <a:pPr marL="0" indent="0">
              <a:buNone/>
            </a:pPr>
            <a:r>
              <a:rPr lang="en-US" dirty="0"/>
              <a:t> </a:t>
            </a:r>
            <a:r>
              <a:rPr lang="en-US" dirty="0" smtClean="0"/>
              <a:t>                                     </a:t>
            </a:r>
            <a:endParaRPr lang="en-US" sz="4800" dirty="0"/>
          </a:p>
          <a:p>
            <a:pPr marL="0" indent="0">
              <a:buNone/>
            </a:pPr>
            <a:endParaRPr lang="en-US" dirty="0"/>
          </a:p>
          <a:p>
            <a:r>
              <a:rPr lang="en-US" dirty="0"/>
              <a:t>progression of HF and CRS type 1, particularly in </a:t>
            </a:r>
            <a:r>
              <a:rPr lang="en-US" dirty="0" smtClean="0"/>
              <a:t>patients with </a:t>
            </a:r>
            <a:r>
              <a:rPr lang="en-US" dirty="0"/>
              <a:t>cachexia </a:t>
            </a:r>
          </a:p>
        </p:txBody>
      </p:sp>
      <p:sp>
        <p:nvSpPr>
          <p:cNvPr id="4" name="Down Arrow 3"/>
          <p:cNvSpPr/>
          <p:nvPr/>
        </p:nvSpPr>
        <p:spPr>
          <a:xfrm>
            <a:off x="4114800" y="2971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203A1A4-9607-4A9F-BDC3-56070AF7072E}" type="datetime1">
              <a:rPr lang="en-US" smtClean="0"/>
              <a:t>2/22/2013</a:t>
            </a:fld>
            <a:endParaRPr lang="en-US"/>
          </a:p>
        </p:txBody>
      </p:sp>
      <p:sp>
        <p:nvSpPr>
          <p:cNvPr id="6" name="Footer Placeholder 5"/>
          <p:cNvSpPr>
            <a:spLocks noGrp="1"/>
          </p:cNvSpPr>
          <p:nvPr>
            <p:ph type="ftr" sz="quarter" idx="11"/>
          </p:nvPr>
        </p:nvSpPr>
        <p:spPr/>
        <p:txBody>
          <a:bodyPr/>
          <a:lstStyle/>
          <a:p>
            <a:r>
              <a:rPr lang="en-US" smtClean="0"/>
              <a:t>Dr Toufan</a:t>
            </a:r>
            <a:endParaRPr lang="en-US"/>
          </a:p>
        </p:txBody>
      </p:sp>
      <p:sp>
        <p:nvSpPr>
          <p:cNvPr id="7" name="Slide Number Placeholder 6"/>
          <p:cNvSpPr>
            <a:spLocks noGrp="1"/>
          </p:cNvSpPr>
          <p:nvPr>
            <p:ph type="sldNum" sz="quarter" idx="12"/>
          </p:nvPr>
        </p:nvSpPr>
        <p:spPr/>
        <p:txBody>
          <a:bodyPr/>
          <a:lstStyle/>
          <a:p>
            <a:fld id="{FB54D924-2A4E-4489-BEB6-84A8A7E62836}" type="slidenum">
              <a:rPr lang="en-US" smtClean="0"/>
              <a:t>36</a:t>
            </a:fld>
            <a:endParaRPr lang="en-US"/>
          </a:p>
        </p:txBody>
      </p:sp>
    </p:spTree>
    <p:extLst>
      <p:ext uri="{BB962C8B-B14F-4D97-AF65-F5344CB8AC3E}">
        <p14:creationId xmlns:p14="http://schemas.microsoft.com/office/powerpoint/2010/main" val="1542243635"/>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Endotoxins</a:t>
            </a:r>
            <a:endParaRPr lang="en-US" dirty="0"/>
          </a:p>
        </p:txBody>
      </p:sp>
      <p:sp>
        <p:nvSpPr>
          <p:cNvPr id="3" name="Content Placeholder 2"/>
          <p:cNvSpPr>
            <a:spLocks noGrp="1"/>
          </p:cNvSpPr>
          <p:nvPr>
            <p:ph idx="1"/>
          </p:nvPr>
        </p:nvSpPr>
        <p:spPr/>
        <p:txBody>
          <a:bodyPr>
            <a:normAutofit fontScale="92500"/>
          </a:bodyPr>
          <a:lstStyle/>
          <a:p>
            <a:r>
              <a:rPr lang="en-US" dirty="0" smtClean="0"/>
              <a:t>Altering </a:t>
            </a:r>
            <a:r>
              <a:rPr lang="en-US" dirty="0"/>
              <a:t>myocardial intracellular calcium, reducing </a:t>
            </a:r>
            <a:r>
              <a:rPr lang="en-US" dirty="0" smtClean="0"/>
              <a:t>mitochondrial activity</a:t>
            </a:r>
            <a:r>
              <a:rPr lang="en-US" dirty="0"/>
              <a:t>, causing imbalance of autonomic </a:t>
            </a:r>
            <a:r>
              <a:rPr lang="en-US" dirty="0" smtClean="0"/>
              <a:t>nerve activity</a:t>
            </a:r>
            <a:r>
              <a:rPr lang="en-US" dirty="0"/>
              <a:t>, thus affecting many other organs, including the</a:t>
            </a:r>
          </a:p>
          <a:p>
            <a:pPr marL="0" indent="0">
              <a:buNone/>
            </a:pPr>
            <a:r>
              <a:rPr lang="en-US" dirty="0" smtClean="0"/>
              <a:t>    kidneys .</a:t>
            </a:r>
          </a:p>
          <a:p>
            <a:r>
              <a:rPr lang="en-US" dirty="0" smtClean="0"/>
              <a:t>Disturbed </a:t>
            </a:r>
            <a:r>
              <a:rPr lang="en-US" dirty="0"/>
              <a:t>mitochondrial respiration, reduction in</a:t>
            </a:r>
          </a:p>
          <a:p>
            <a:r>
              <a:rPr lang="en-US" dirty="0"/>
              <a:t>resting membrane potential, Na/K gradient and </a:t>
            </a:r>
            <a:r>
              <a:rPr lang="en-US" dirty="0" smtClean="0"/>
              <a:t>impaired substrate </a:t>
            </a:r>
            <a:r>
              <a:rPr lang="en-US" dirty="0"/>
              <a:t>metabolism, increased expression of </a:t>
            </a:r>
            <a:r>
              <a:rPr lang="en-US" dirty="0" err="1" smtClean="0"/>
              <a:t>metalloproteinases</a:t>
            </a:r>
            <a:r>
              <a:rPr lang="en-US" dirty="0" smtClean="0"/>
              <a:t>………..</a:t>
            </a:r>
            <a:endParaRPr lang="en-US" dirty="0"/>
          </a:p>
        </p:txBody>
      </p:sp>
      <p:sp>
        <p:nvSpPr>
          <p:cNvPr id="4" name="Date Placeholder 3"/>
          <p:cNvSpPr>
            <a:spLocks noGrp="1"/>
          </p:cNvSpPr>
          <p:nvPr>
            <p:ph type="dt" sz="half" idx="10"/>
          </p:nvPr>
        </p:nvSpPr>
        <p:spPr/>
        <p:txBody>
          <a:bodyPr/>
          <a:lstStyle/>
          <a:p>
            <a:fld id="{20434706-3265-423C-B84E-E6A11C1A55A3}"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37</a:t>
            </a:fld>
            <a:endParaRPr lang="en-US"/>
          </a:p>
        </p:txBody>
      </p:sp>
    </p:spTree>
    <p:extLst>
      <p:ext uri="{BB962C8B-B14F-4D97-AF65-F5344CB8AC3E}">
        <p14:creationId xmlns:p14="http://schemas.microsoft.com/office/powerpoint/2010/main" val="3907577365"/>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r>
              <a:rPr lang="en-US" sz="5400" b="1" dirty="0">
                <a:solidFill>
                  <a:prstClr val="black"/>
                </a:solidFill>
                <a:latin typeface="ACaslon-Bold"/>
              </a:rPr>
              <a:t>Superimposed </a:t>
            </a:r>
            <a:r>
              <a:rPr lang="en-US" sz="5400" b="1" dirty="0" smtClean="0">
                <a:solidFill>
                  <a:prstClr val="black"/>
                </a:solidFill>
                <a:latin typeface="ACaslon-Bold"/>
              </a:rPr>
              <a:t>infection</a:t>
            </a:r>
            <a:br>
              <a:rPr lang="en-US" sz="5400" b="1" dirty="0" smtClean="0">
                <a:solidFill>
                  <a:prstClr val="black"/>
                </a:solidFill>
                <a:latin typeface="ACaslon-Bold"/>
              </a:rPr>
            </a:br>
            <a:r>
              <a:rPr lang="en-US" sz="5400" b="1" dirty="0" smtClean="0">
                <a:solidFill>
                  <a:prstClr val="black"/>
                </a:solidFill>
                <a:latin typeface="ACaslon-Bold"/>
              </a:rPr>
              <a:t>and</a:t>
            </a:r>
            <a:br>
              <a:rPr lang="en-US" sz="5400" b="1" dirty="0" smtClean="0">
                <a:solidFill>
                  <a:prstClr val="black"/>
                </a:solidFill>
                <a:latin typeface="ACaslon-Bold"/>
              </a:rPr>
            </a:br>
            <a:r>
              <a:rPr lang="en-US" sz="5400" b="1" i="0" u="none" strike="noStrike" baseline="0" dirty="0" smtClean="0">
                <a:latin typeface="ACaslon-Bold"/>
              </a:rPr>
              <a:t>Iatrogenesis</a:t>
            </a:r>
            <a:endParaRPr lang="en-US" sz="5400" dirty="0"/>
          </a:p>
        </p:txBody>
      </p:sp>
      <p:sp>
        <p:nvSpPr>
          <p:cNvPr id="3" name="Date Placeholder 2"/>
          <p:cNvSpPr>
            <a:spLocks noGrp="1"/>
          </p:cNvSpPr>
          <p:nvPr>
            <p:ph type="dt" sz="half" idx="10"/>
          </p:nvPr>
        </p:nvSpPr>
        <p:spPr/>
        <p:txBody>
          <a:bodyPr/>
          <a:lstStyle/>
          <a:p>
            <a:fld id="{D45E7FA1-5AD6-45BE-BFBB-BE8917B6DC2F}"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38</a:t>
            </a:fld>
            <a:endParaRPr lang="en-US"/>
          </a:p>
        </p:txBody>
      </p:sp>
    </p:spTree>
    <p:extLst>
      <p:ext uri="{BB962C8B-B14F-4D97-AF65-F5344CB8AC3E}">
        <p14:creationId xmlns:p14="http://schemas.microsoft.com/office/powerpoint/2010/main" val="4252637983"/>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01" t="10714" r="10611" b="7141"/>
          <a:stretch/>
        </p:blipFill>
        <p:spPr bwMode="auto">
          <a:xfrm>
            <a:off x="457200" y="381000"/>
            <a:ext cx="8229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6F02B576-4015-4CA1-A435-CDBAC8B36F6E}"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39</a:t>
            </a:fld>
            <a:endParaRPr lang="en-US"/>
          </a:p>
        </p:txBody>
      </p:sp>
    </p:spTree>
    <p:extLst>
      <p:ext uri="{BB962C8B-B14F-4D97-AF65-F5344CB8AC3E}">
        <p14:creationId xmlns:p14="http://schemas.microsoft.com/office/powerpoint/2010/main" val="87340347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91" t="10908" r="4881" b="7273"/>
          <a:stretch/>
        </p:blipFill>
        <p:spPr bwMode="auto">
          <a:xfrm>
            <a:off x="762000" y="457200"/>
            <a:ext cx="7772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001DB70B-9D1A-4554-8CC3-75537B15FE7B}"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4</a:t>
            </a:fld>
            <a:endParaRPr lang="en-US"/>
          </a:p>
        </p:txBody>
      </p:sp>
    </p:spTree>
    <p:extLst>
      <p:ext uri="{BB962C8B-B14F-4D97-AF65-F5344CB8AC3E}">
        <p14:creationId xmlns:p14="http://schemas.microsoft.com/office/powerpoint/2010/main" val="3892316831"/>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03" t="10343" r="17563" b="6898"/>
          <a:stretch/>
        </p:blipFill>
        <p:spPr bwMode="auto">
          <a:xfrm>
            <a:off x="609600" y="533400"/>
            <a:ext cx="7848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3507DAC6-3EC5-4C19-829E-A2B5727938EC}"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40</a:t>
            </a:fld>
            <a:endParaRPr lang="en-US"/>
          </a:p>
        </p:txBody>
      </p:sp>
    </p:spTree>
    <p:extLst>
      <p:ext uri="{BB962C8B-B14F-4D97-AF65-F5344CB8AC3E}">
        <p14:creationId xmlns:p14="http://schemas.microsoft.com/office/powerpoint/2010/main" val="65421225"/>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0000" cy="4985980"/>
          </a:xfrm>
          <a:prstGeom prst="rect">
            <a:avLst/>
          </a:prstGeom>
        </p:spPr>
        <p:txBody>
          <a:bodyPr wrap="square">
            <a:spAutoFit/>
          </a:bodyPr>
          <a:lstStyle/>
          <a:p>
            <a:r>
              <a:rPr lang="en-US" sz="4000" dirty="0"/>
              <a:t>Although loop diuretics</a:t>
            </a:r>
          </a:p>
          <a:p>
            <a:r>
              <a:rPr lang="en-US" sz="2400" dirty="0"/>
              <a:t>provide prompt diuresis and relief of congestive symptoms,</a:t>
            </a:r>
          </a:p>
          <a:p>
            <a:r>
              <a:rPr lang="en-US" sz="2400" dirty="0"/>
              <a:t>they provoke a marked activation of the sympathetic and</a:t>
            </a:r>
          </a:p>
          <a:p>
            <a:r>
              <a:rPr lang="en-US" sz="2400" dirty="0"/>
              <a:t>RAAS, resulting in </a:t>
            </a:r>
            <a:r>
              <a:rPr lang="en-US" sz="2400" dirty="0" err="1"/>
              <a:t>renovascular</a:t>
            </a:r>
            <a:r>
              <a:rPr lang="en-US" sz="2400" dirty="0"/>
              <a:t> reflexes and sodium retention,</a:t>
            </a:r>
          </a:p>
          <a:p>
            <a:r>
              <a:rPr lang="en-US" sz="2400" dirty="0"/>
              <a:t>and thus are considered a </a:t>
            </a:r>
            <a:r>
              <a:rPr lang="en-US" sz="4000" dirty="0"/>
              <a:t>primary precipitant of CRS</a:t>
            </a:r>
            <a:r>
              <a:rPr lang="en-US" sz="2400" dirty="0"/>
              <a:t>.</a:t>
            </a:r>
          </a:p>
          <a:p>
            <a:r>
              <a:rPr lang="en-US" sz="2800" dirty="0"/>
              <a:t>This places the patient with ADHF at risk for CRS in </a:t>
            </a:r>
            <a:r>
              <a:rPr lang="en-US" sz="2800" dirty="0" smtClean="0"/>
              <a:t>a narrow </a:t>
            </a:r>
            <a:r>
              <a:rPr lang="en-US" sz="2800" dirty="0"/>
              <a:t>therapeutic management window with respect </a:t>
            </a:r>
            <a:r>
              <a:rPr lang="en-US" sz="2800" dirty="0" smtClean="0"/>
              <a:t>to fluid </a:t>
            </a:r>
            <a:r>
              <a:rPr lang="en-US" sz="2800" dirty="0"/>
              <a:t>balance and blood </a:t>
            </a:r>
            <a:r>
              <a:rPr lang="en-US" sz="2800" dirty="0" smtClean="0"/>
              <a:t>pressure </a:t>
            </a:r>
            <a:r>
              <a:rPr lang="en-US" sz="2800" dirty="0"/>
              <a:t>.</a:t>
            </a:r>
            <a:endParaRPr lang="en-US" sz="2400" dirty="0"/>
          </a:p>
          <a:p>
            <a:endParaRPr lang="en-US" dirty="0"/>
          </a:p>
        </p:txBody>
      </p:sp>
      <p:sp>
        <p:nvSpPr>
          <p:cNvPr id="3" name="Date Placeholder 2"/>
          <p:cNvSpPr>
            <a:spLocks noGrp="1"/>
          </p:cNvSpPr>
          <p:nvPr>
            <p:ph type="dt" sz="half" idx="10"/>
          </p:nvPr>
        </p:nvSpPr>
        <p:spPr/>
        <p:txBody>
          <a:bodyPr/>
          <a:lstStyle/>
          <a:p>
            <a:fld id="{37A2B31D-8FBB-4B3B-961E-4DDBA81B328E}"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41</a:t>
            </a:fld>
            <a:endParaRPr lang="en-US"/>
          </a:p>
        </p:txBody>
      </p:sp>
    </p:spTree>
    <p:extLst>
      <p:ext uri="{BB962C8B-B14F-4D97-AF65-F5344CB8AC3E}">
        <p14:creationId xmlns:p14="http://schemas.microsoft.com/office/powerpoint/2010/main" val="135009842"/>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3600" dirty="0" err="1"/>
              <a:t>Felker</a:t>
            </a:r>
            <a:r>
              <a:rPr lang="en-US" sz="3600" dirty="0"/>
              <a:t> et </a:t>
            </a:r>
            <a:r>
              <a:rPr lang="en-US" sz="3600" dirty="0" smtClean="0"/>
              <a:t>a, </a:t>
            </a:r>
            <a:r>
              <a:rPr lang="en-US" sz="3600" dirty="0"/>
              <a:t>in a small randomized</a:t>
            </a:r>
            <a:br>
              <a:rPr lang="en-US" sz="3600" dirty="0"/>
            </a:br>
            <a:r>
              <a:rPr lang="en-US" sz="3600" dirty="0"/>
              <a:t>trial of ADHF, demonstrated that higher doses and</a:t>
            </a:r>
            <a:br>
              <a:rPr lang="en-US" sz="3600" dirty="0"/>
            </a:br>
            <a:r>
              <a:rPr lang="en-US" sz="3600" dirty="0"/>
              <a:t>continuous infusions of furosemide resulted in more patients</a:t>
            </a:r>
            <a:br>
              <a:rPr lang="en-US" sz="3600" dirty="0"/>
            </a:br>
            <a:r>
              <a:rPr lang="en-US" sz="3600" dirty="0"/>
              <a:t>developing AKI (rise in </a:t>
            </a:r>
            <a:r>
              <a:rPr lang="en-US" sz="3600" dirty="0" err="1"/>
              <a:t>creatine</a:t>
            </a:r>
            <a:r>
              <a:rPr lang="en-US" sz="3600" dirty="0"/>
              <a:t> 0.3 mg/dl) with no</a:t>
            </a:r>
            <a:br>
              <a:rPr lang="en-US" sz="3600" dirty="0"/>
            </a:br>
            <a:r>
              <a:rPr lang="en-US" sz="3600" dirty="0"/>
              <a:t>improvement in hospitalization or death.</a:t>
            </a:r>
          </a:p>
        </p:txBody>
      </p:sp>
      <p:sp>
        <p:nvSpPr>
          <p:cNvPr id="3" name="Date Placeholder 2"/>
          <p:cNvSpPr>
            <a:spLocks noGrp="1"/>
          </p:cNvSpPr>
          <p:nvPr>
            <p:ph type="dt" sz="half" idx="10"/>
          </p:nvPr>
        </p:nvSpPr>
        <p:spPr/>
        <p:txBody>
          <a:bodyPr/>
          <a:lstStyle/>
          <a:p>
            <a:fld id="{5B5DE819-18D2-4DC9-973D-579EDB749E84}"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42</a:t>
            </a:fld>
            <a:endParaRPr lang="en-US"/>
          </a:p>
        </p:txBody>
      </p:sp>
    </p:spTree>
    <p:extLst>
      <p:ext uri="{BB962C8B-B14F-4D97-AF65-F5344CB8AC3E}">
        <p14:creationId xmlns:p14="http://schemas.microsoft.com/office/powerpoint/2010/main" val="1057209753"/>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sz="6000" b="0" i="0" u="none" strike="noStrike" baseline="0" dirty="0" smtClean="0">
                <a:solidFill>
                  <a:srgbClr val="003DD2"/>
                </a:solidFill>
                <a:latin typeface="FranklinGothic-Heavy"/>
              </a:rPr>
              <a:t>Final Common Pathway of Injury</a:t>
            </a:r>
            <a:endParaRPr lang="en-US" sz="6000" dirty="0"/>
          </a:p>
        </p:txBody>
      </p:sp>
      <p:sp>
        <p:nvSpPr>
          <p:cNvPr id="3" name="Content Placeholder 2"/>
          <p:cNvSpPr>
            <a:spLocks noGrp="1"/>
          </p:cNvSpPr>
          <p:nvPr>
            <p:ph idx="1"/>
          </p:nvPr>
        </p:nvSpPr>
        <p:spPr>
          <a:xfrm>
            <a:off x="457200" y="3810000"/>
            <a:ext cx="8229600" cy="2316163"/>
          </a:xfrm>
        </p:spPr>
        <p:txBody>
          <a:bodyPr>
            <a:normAutofit/>
          </a:bodyPr>
          <a:lstStyle/>
          <a:p>
            <a:pPr marL="0" indent="0">
              <a:buNone/>
            </a:pPr>
            <a:r>
              <a:rPr lang="en-US" sz="5400" b="0" i="0" u="none" strike="noStrike" baseline="0" dirty="0" smtClean="0">
                <a:solidFill>
                  <a:srgbClr val="003DD2"/>
                </a:solidFill>
                <a:latin typeface="FranklinGothic-Heavy"/>
              </a:rPr>
              <a:t>      Oxidative Stress</a:t>
            </a:r>
            <a:endParaRPr lang="en-US" sz="5400" dirty="0"/>
          </a:p>
        </p:txBody>
      </p:sp>
      <p:sp>
        <p:nvSpPr>
          <p:cNvPr id="4" name="Down Arrow 3"/>
          <p:cNvSpPr/>
          <p:nvPr/>
        </p:nvSpPr>
        <p:spPr>
          <a:xfrm>
            <a:off x="4114800" y="2971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197B587-4B13-47E2-BF62-F99460E820DC}" type="datetime1">
              <a:rPr lang="en-US" smtClean="0"/>
              <a:t>2/22/2013</a:t>
            </a:fld>
            <a:endParaRPr lang="en-US"/>
          </a:p>
        </p:txBody>
      </p:sp>
      <p:sp>
        <p:nvSpPr>
          <p:cNvPr id="6" name="Footer Placeholder 5"/>
          <p:cNvSpPr>
            <a:spLocks noGrp="1"/>
          </p:cNvSpPr>
          <p:nvPr>
            <p:ph type="ftr" sz="quarter" idx="11"/>
          </p:nvPr>
        </p:nvSpPr>
        <p:spPr/>
        <p:txBody>
          <a:bodyPr/>
          <a:lstStyle/>
          <a:p>
            <a:r>
              <a:rPr lang="en-US" smtClean="0"/>
              <a:t>Dr Toufan</a:t>
            </a:r>
            <a:endParaRPr lang="en-US"/>
          </a:p>
        </p:txBody>
      </p:sp>
      <p:sp>
        <p:nvSpPr>
          <p:cNvPr id="7" name="Slide Number Placeholder 6"/>
          <p:cNvSpPr>
            <a:spLocks noGrp="1"/>
          </p:cNvSpPr>
          <p:nvPr>
            <p:ph type="sldNum" sz="quarter" idx="12"/>
          </p:nvPr>
        </p:nvSpPr>
        <p:spPr/>
        <p:txBody>
          <a:bodyPr/>
          <a:lstStyle/>
          <a:p>
            <a:fld id="{FB54D924-2A4E-4489-BEB6-84A8A7E62836}" type="slidenum">
              <a:rPr lang="en-US" smtClean="0"/>
              <a:t>43</a:t>
            </a:fld>
            <a:endParaRPr lang="en-US"/>
          </a:p>
        </p:txBody>
      </p:sp>
    </p:spTree>
    <p:extLst>
      <p:ext uri="{BB962C8B-B14F-4D97-AF65-F5344CB8AC3E}">
        <p14:creationId xmlns:p14="http://schemas.microsoft.com/office/powerpoint/2010/main" val="3132081076"/>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5755422"/>
          </a:xfrm>
          <a:prstGeom prst="rect">
            <a:avLst/>
          </a:prstGeom>
        </p:spPr>
        <p:txBody>
          <a:bodyPr wrap="square">
            <a:spAutoFit/>
          </a:bodyPr>
          <a:lstStyle/>
          <a:p>
            <a:r>
              <a:rPr lang="en-US" sz="4000" b="0" i="0" u="none" strike="noStrike" baseline="0" dirty="0" smtClean="0">
                <a:latin typeface="ACaslon-Regular"/>
              </a:rPr>
              <a:t>The most</a:t>
            </a:r>
            <a:r>
              <a:rPr lang="en-US" sz="4000" b="0" i="0" u="none" strike="noStrike" dirty="0" smtClean="0">
                <a:latin typeface="ACaslon-Regular"/>
              </a:rPr>
              <a:t> </a:t>
            </a:r>
            <a:r>
              <a:rPr lang="en-US" sz="4000" b="0" i="0" u="none" strike="noStrike" baseline="0" dirty="0" smtClean="0">
                <a:latin typeface="ACaslon-Regular"/>
              </a:rPr>
              <a:t>widely recognized        chemical reactions generating reactive</a:t>
            </a:r>
            <a:r>
              <a:rPr lang="en-US" sz="4000" b="0" i="0" u="none" strike="noStrike" dirty="0" smtClean="0">
                <a:latin typeface="ACaslon-Regular"/>
              </a:rPr>
              <a:t> </a:t>
            </a:r>
            <a:r>
              <a:rPr lang="en-US" sz="4000" b="0" i="0" u="none" strike="noStrike" baseline="0" dirty="0" smtClean="0">
                <a:latin typeface="ACaslon-Regular"/>
              </a:rPr>
              <a:t>oxygen species are the </a:t>
            </a:r>
            <a:r>
              <a:rPr lang="en-US" sz="4400" b="0" i="0" u="none" strike="noStrike" baseline="0" dirty="0" smtClean="0">
                <a:solidFill>
                  <a:schemeClr val="tx2">
                    <a:lumMod val="60000"/>
                    <a:lumOff val="40000"/>
                  </a:schemeClr>
                </a:solidFill>
                <a:latin typeface="ACaslon-Regular"/>
              </a:rPr>
              <a:t>Haber-Weiss and Fenton</a:t>
            </a:r>
          </a:p>
          <a:p>
            <a:r>
              <a:rPr lang="en-US" sz="4400" b="0" i="0" u="none" strike="noStrike" baseline="0" dirty="0" smtClean="0">
                <a:solidFill>
                  <a:schemeClr val="tx2">
                    <a:lumMod val="60000"/>
                    <a:lumOff val="40000"/>
                  </a:schemeClr>
                </a:solidFill>
                <a:latin typeface="ACaslon-Regular"/>
              </a:rPr>
              <a:t>equations.</a:t>
            </a:r>
          </a:p>
          <a:p>
            <a:r>
              <a:rPr lang="en-US" sz="4000" b="0" i="0" u="none" strike="noStrike" baseline="0" dirty="0" smtClean="0">
                <a:latin typeface="ACaslon-Regular"/>
              </a:rPr>
              <a:t>These equations require oxygen, water, hydrogen, and a</a:t>
            </a:r>
          </a:p>
          <a:p>
            <a:r>
              <a:rPr lang="en-US" sz="4000" b="0" i="0" u="none" strike="noStrike" baseline="0" dirty="0" smtClean="0">
                <a:latin typeface="ACaslon-Regular"/>
              </a:rPr>
              <a:t>metal catalyst in the form of iron, copper, and so on.</a:t>
            </a:r>
            <a:endParaRPr lang="en-US" sz="4000" dirty="0"/>
          </a:p>
        </p:txBody>
      </p:sp>
      <p:sp>
        <p:nvSpPr>
          <p:cNvPr id="3" name="Date Placeholder 2"/>
          <p:cNvSpPr>
            <a:spLocks noGrp="1"/>
          </p:cNvSpPr>
          <p:nvPr>
            <p:ph type="dt" sz="half" idx="10"/>
          </p:nvPr>
        </p:nvSpPr>
        <p:spPr/>
        <p:txBody>
          <a:bodyPr/>
          <a:lstStyle/>
          <a:p>
            <a:fld id="{FAA421A8-F5A7-416F-B1D9-807987A00E5C}"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44</a:t>
            </a:fld>
            <a:endParaRPr lang="en-US"/>
          </a:p>
        </p:txBody>
      </p:sp>
    </p:spTree>
    <p:extLst>
      <p:ext uri="{BB962C8B-B14F-4D97-AF65-F5344CB8AC3E}">
        <p14:creationId xmlns:p14="http://schemas.microsoft.com/office/powerpoint/2010/main" val="2234092406"/>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914" y="1600200"/>
            <a:ext cx="6934200" cy="3785652"/>
          </a:xfrm>
          <a:prstGeom prst="rect">
            <a:avLst/>
          </a:prstGeom>
        </p:spPr>
        <p:txBody>
          <a:bodyPr wrap="square">
            <a:spAutoFit/>
          </a:bodyPr>
          <a:lstStyle/>
          <a:p>
            <a:r>
              <a:rPr lang="en-US" sz="4000" dirty="0">
                <a:solidFill>
                  <a:schemeClr val="accent1">
                    <a:lumMod val="75000"/>
                  </a:schemeClr>
                </a:solidFill>
              </a:rPr>
              <a:t>I</a:t>
            </a:r>
            <a:r>
              <a:rPr lang="en-US" sz="4000" dirty="0" smtClean="0">
                <a:solidFill>
                  <a:schemeClr val="accent1">
                    <a:lumMod val="75000"/>
                  </a:schemeClr>
                </a:solidFill>
              </a:rPr>
              <a:t>ron </a:t>
            </a:r>
            <a:r>
              <a:rPr lang="en-US" sz="4000" dirty="0">
                <a:solidFill>
                  <a:schemeClr val="accent1">
                    <a:lumMod val="75000"/>
                  </a:schemeClr>
                </a:solidFill>
              </a:rPr>
              <a:t>is the most abundant metal element in cells, it is</a:t>
            </a:r>
          </a:p>
          <a:p>
            <a:r>
              <a:rPr lang="en-US" sz="4000" dirty="0">
                <a:solidFill>
                  <a:schemeClr val="accent1">
                    <a:lumMod val="75000"/>
                  </a:schemeClr>
                </a:solidFill>
              </a:rPr>
              <a:t>believed that labile iron is the major stimulus for oxidative</a:t>
            </a:r>
          </a:p>
          <a:p>
            <a:r>
              <a:rPr lang="en-US" sz="4000" dirty="0">
                <a:solidFill>
                  <a:schemeClr val="accent1">
                    <a:lumMod val="75000"/>
                  </a:schemeClr>
                </a:solidFill>
              </a:rPr>
              <a:t>stress that results in tissue </a:t>
            </a:r>
            <a:r>
              <a:rPr lang="en-US" sz="4000" dirty="0" smtClean="0">
                <a:solidFill>
                  <a:schemeClr val="accent1">
                    <a:lumMod val="75000"/>
                  </a:schemeClr>
                </a:solidFill>
              </a:rPr>
              <a:t>injury.</a:t>
            </a:r>
            <a:endParaRPr lang="en-US" sz="4000" dirty="0">
              <a:solidFill>
                <a:schemeClr val="accent1">
                  <a:lumMod val="75000"/>
                </a:schemeClr>
              </a:solidFill>
            </a:endParaRPr>
          </a:p>
        </p:txBody>
      </p:sp>
      <p:sp>
        <p:nvSpPr>
          <p:cNvPr id="3" name="Date Placeholder 2"/>
          <p:cNvSpPr>
            <a:spLocks noGrp="1"/>
          </p:cNvSpPr>
          <p:nvPr>
            <p:ph type="dt" sz="half" idx="10"/>
          </p:nvPr>
        </p:nvSpPr>
        <p:spPr/>
        <p:txBody>
          <a:bodyPr/>
          <a:lstStyle/>
          <a:p>
            <a:fld id="{DBB33ACD-9854-4FE8-819B-A6271A6D429D}"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45</a:t>
            </a:fld>
            <a:endParaRPr lang="en-US"/>
          </a:p>
        </p:txBody>
      </p:sp>
    </p:spTree>
    <p:extLst>
      <p:ext uri="{BB962C8B-B14F-4D97-AF65-F5344CB8AC3E}">
        <p14:creationId xmlns:p14="http://schemas.microsoft.com/office/powerpoint/2010/main" val="237420756"/>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r>
              <a:rPr lang="en-US" b="0" i="0" u="none" strike="noStrike" baseline="0" dirty="0" smtClean="0">
                <a:solidFill>
                  <a:srgbClr val="003DD2"/>
                </a:solidFill>
                <a:latin typeface="FranklinGothic-Heavy"/>
              </a:rPr>
              <a:t>Failure of Counter-Regulatory Mechanisms</a:t>
            </a:r>
            <a:br>
              <a:rPr lang="en-US" b="0" i="0" u="none" strike="noStrike" baseline="0" dirty="0" smtClean="0">
                <a:solidFill>
                  <a:srgbClr val="003DD2"/>
                </a:solidFill>
                <a:latin typeface="FranklinGothic-Heavy"/>
              </a:rPr>
            </a:br>
            <a:r>
              <a:rPr lang="en-US" sz="2700" dirty="0"/>
              <a:t>In response to </a:t>
            </a:r>
            <a:r>
              <a:rPr lang="en-US" sz="4000" dirty="0"/>
              <a:t>wall tension</a:t>
            </a:r>
            <a:r>
              <a:rPr lang="en-US" sz="2700" dirty="0"/>
              <a:t>, the </a:t>
            </a:r>
            <a:r>
              <a:rPr lang="en-US" sz="2700" dirty="0" err="1"/>
              <a:t>cardiomyocyte</a:t>
            </a:r>
            <a:r>
              <a:rPr lang="en-US" sz="2700" dirty="0"/>
              <a:t> produces</a:t>
            </a:r>
            <a:br>
              <a:rPr lang="en-US" sz="2700" dirty="0"/>
            </a:br>
            <a:r>
              <a:rPr lang="en-US" sz="2700" dirty="0"/>
              <a:t>large quantities of natriuretic peptides that work to reduce</a:t>
            </a:r>
            <a:br>
              <a:rPr lang="en-US" sz="2700" dirty="0"/>
            </a:br>
            <a:r>
              <a:rPr lang="en-US" sz="2700" dirty="0"/>
              <a:t>wall tension, </a:t>
            </a:r>
            <a:r>
              <a:rPr lang="en-US" sz="2700" dirty="0" err="1"/>
              <a:t>vasodilate</a:t>
            </a:r>
            <a:r>
              <a:rPr lang="en-US" sz="2700" dirty="0"/>
              <a:t>, and promote </a:t>
            </a:r>
            <a:r>
              <a:rPr lang="en-US" sz="2700" dirty="0" err="1"/>
              <a:t>natriuresis</a:t>
            </a:r>
            <a:r>
              <a:rPr lang="en-US" sz="2700" dirty="0"/>
              <a:t> and </a:t>
            </a:r>
            <a:r>
              <a:rPr lang="en-US" sz="2700" dirty="0" smtClean="0"/>
              <a:t>diuresis.</a:t>
            </a:r>
            <a:br>
              <a:rPr lang="en-US" sz="2700" dirty="0" smtClean="0"/>
            </a:br>
            <a:r>
              <a:rPr lang="en-US" sz="2700" dirty="0" smtClean="0"/>
              <a:t/>
            </a:r>
            <a:br>
              <a:rPr lang="en-US" sz="2700" dirty="0" smtClean="0"/>
            </a:br>
            <a:r>
              <a:rPr lang="en-US" sz="3600" dirty="0" smtClean="0"/>
              <a:t> </a:t>
            </a:r>
            <a:r>
              <a:rPr lang="en-US" sz="3600" dirty="0"/>
              <a:t>Ischemia </a:t>
            </a:r>
            <a:r>
              <a:rPr lang="en-US" sz="2700" dirty="0"/>
              <a:t>is also recognized as a stimulus for</a:t>
            </a:r>
            <a:br>
              <a:rPr lang="en-US" sz="2700" dirty="0"/>
            </a:br>
            <a:r>
              <a:rPr lang="en-US" sz="2700" dirty="0"/>
              <a:t>natriuretic peptide production. Natriuretic peptides, working</a:t>
            </a:r>
            <a:br>
              <a:rPr lang="en-US" sz="2700" dirty="0"/>
            </a:br>
            <a:r>
              <a:rPr lang="en-US" sz="2700" dirty="0"/>
              <a:t>via natriuretic peptide receptors in the glomerulus and</a:t>
            </a:r>
            <a:br>
              <a:rPr lang="en-US" sz="2700" dirty="0"/>
            </a:br>
            <a:r>
              <a:rPr lang="en-US" sz="2700" dirty="0"/>
              <a:t>the renal tubules, activate </a:t>
            </a:r>
            <a:r>
              <a:rPr lang="en-US" sz="2700" dirty="0" err="1"/>
              <a:t>cCMP</a:t>
            </a:r>
            <a:r>
              <a:rPr lang="en-US" sz="2700" dirty="0"/>
              <a:t> and reduce </a:t>
            </a:r>
            <a:r>
              <a:rPr lang="en-US" sz="2700" dirty="0" smtClean="0"/>
              <a:t>sodium reabsorption</a:t>
            </a:r>
            <a:r>
              <a:rPr lang="en-US" sz="2700" dirty="0"/>
              <a:t>.</a:t>
            </a:r>
            <a:br>
              <a:rPr lang="en-US" sz="2700" dirty="0"/>
            </a:br>
            <a:endParaRPr lang="en-US" sz="2700" dirty="0"/>
          </a:p>
        </p:txBody>
      </p:sp>
      <p:sp>
        <p:nvSpPr>
          <p:cNvPr id="3" name="Date Placeholder 2"/>
          <p:cNvSpPr>
            <a:spLocks noGrp="1"/>
          </p:cNvSpPr>
          <p:nvPr>
            <p:ph type="dt" sz="half" idx="10"/>
          </p:nvPr>
        </p:nvSpPr>
        <p:spPr/>
        <p:txBody>
          <a:bodyPr/>
          <a:lstStyle/>
          <a:p>
            <a:fld id="{8D61BAB3-1E42-4E52-A15B-A9FCE8919413}"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46</a:t>
            </a:fld>
            <a:endParaRPr lang="en-US"/>
          </a:p>
        </p:txBody>
      </p:sp>
    </p:spTree>
    <p:extLst>
      <p:ext uri="{BB962C8B-B14F-4D97-AF65-F5344CB8AC3E}">
        <p14:creationId xmlns:p14="http://schemas.microsoft.com/office/powerpoint/2010/main" val="2357875296"/>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599"/>
            <a:ext cx="7391400" cy="4524315"/>
          </a:xfrm>
          <a:prstGeom prst="rect">
            <a:avLst/>
          </a:prstGeom>
        </p:spPr>
        <p:txBody>
          <a:bodyPr wrap="square">
            <a:spAutoFit/>
          </a:bodyPr>
          <a:lstStyle/>
          <a:p>
            <a:r>
              <a:rPr lang="en-US" sz="3600" b="1" dirty="0"/>
              <a:t>However, this </a:t>
            </a:r>
            <a:r>
              <a:rPr lang="en-US" sz="3600" b="1" dirty="0" err="1"/>
              <a:t>counterregulatory</a:t>
            </a:r>
            <a:endParaRPr lang="en-US" sz="3600" b="1" dirty="0"/>
          </a:p>
          <a:p>
            <a:r>
              <a:rPr lang="en-US" sz="3600" dirty="0"/>
              <a:t>set of functions appears to be </a:t>
            </a:r>
            <a:r>
              <a:rPr lang="en-US" sz="3600" b="1" dirty="0"/>
              <a:t>overwhelmed</a:t>
            </a:r>
            <a:r>
              <a:rPr lang="en-US" sz="3600" dirty="0"/>
              <a:t> in</a:t>
            </a:r>
          </a:p>
          <a:p>
            <a:r>
              <a:rPr lang="en-US" sz="3600" b="1" dirty="0"/>
              <a:t>CRS type 1</a:t>
            </a:r>
            <a:r>
              <a:rPr lang="en-US" sz="3600" dirty="0"/>
              <a:t>, and thus, the patient worsens clinically and</a:t>
            </a:r>
          </a:p>
          <a:p>
            <a:r>
              <a:rPr lang="en-US" sz="3600" dirty="0"/>
              <a:t>develops oliguria in the setting of markedly elevated levels of</a:t>
            </a:r>
          </a:p>
          <a:p>
            <a:r>
              <a:rPr lang="en-US" sz="3600" dirty="0"/>
              <a:t>natriuretic peptides</a:t>
            </a:r>
            <a:r>
              <a:rPr lang="en-US" sz="3600" dirty="0" smtClean="0"/>
              <a:t>.</a:t>
            </a:r>
            <a:endParaRPr lang="en-US" sz="3600" dirty="0"/>
          </a:p>
        </p:txBody>
      </p:sp>
      <p:sp>
        <p:nvSpPr>
          <p:cNvPr id="3" name="Date Placeholder 2"/>
          <p:cNvSpPr>
            <a:spLocks noGrp="1"/>
          </p:cNvSpPr>
          <p:nvPr>
            <p:ph type="dt" sz="half" idx="10"/>
          </p:nvPr>
        </p:nvSpPr>
        <p:spPr/>
        <p:txBody>
          <a:bodyPr/>
          <a:lstStyle/>
          <a:p>
            <a:fld id="{AA4874EB-6575-4838-83B7-8084B6C1CE95}" type="datetime1">
              <a:rPr lang="en-US" smtClean="0"/>
              <a:t>2/22/2013</a:t>
            </a:fld>
            <a:endParaRPr lang="en-US"/>
          </a:p>
        </p:txBody>
      </p:sp>
      <p:sp>
        <p:nvSpPr>
          <p:cNvPr id="4" name="Footer Placeholder 3"/>
          <p:cNvSpPr>
            <a:spLocks noGrp="1"/>
          </p:cNvSpPr>
          <p:nvPr>
            <p:ph type="ftr" sz="quarter" idx="11"/>
          </p:nvPr>
        </p:nvSpPr>
        <p:spPr/>
        <p:txBody>
          <a:bodyPr/>
          <a:lstStyle/>
          <a:p>
            <a:r>
              <a:rPr lang="en-US" smtClean="0"/>
              <a:t>Dr Toufan</a:t>
            </a:r>
            <a:endParaRPr lang="en-US"/>
          </a:p>
        </p:txBody>
      </p:sp>
      <p:sp>
        <p:nvSpPr>
          <p:cNvPr id="5" name="Slide Number Placeholder 4"/>
          <p:cNvSpPr>
            <a:spLocks noGrp="1"/>
          </p:cNvSpPr>
          <p:nvPr>
            <p:ph type="sldNum" sz="quarter" idx="12"/>
          </p:nvPr>
        </p:nvSpPr>
        <p:spPr/>
        <p:txBody>
          <a:bodyPr/>
          <a:lstStyle/>
          <a:p>
            <a:fld id="{FB54D924-2A4E-4489-BEB6-84A8A7E62836}" type="slidenum">
              <a:rPr lang="en-US" smtClean="0"/>
              <a:t>47</a:t>
            </a:fld>
            <a:endParaRPr lang="en-US"/>
          </a:p>
        </p:txBody>
      </p:sp>
    </p:spTree>
    <p:extLst>
      <p:ext uri="{BB962C8B-B14F-4D97-AF65-F5344CB8AC3E}">
        <p14:creationId xmlns:p14="http://schemas.microsoft.com/office/powerpoint/2010/main" val="2251048715"/>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Take Home Message</a:t>
            </a:r>
            <a:endParaRPr lang="en-US" b="1" i="1" dirty="0"/>
          </a:p>
        </p:txBody>
      </p:sp>
      <p:sp>
        <p:nvSpPr>
          <p:cNvPr id="3" name="Content Placeholder 2"/>
          <p:cNvSpPr>
            <a:spLocks noGrp="1"/>
          </p:cNvSpPr>
          <p:nvPr>
            <p:ph idx="1"/>
          </p:nvPr>
        </p:nvSpPr>
        <p:spPr/>
        <p:txBody>
          <a:bodyPr>
            <a:noAutofit/>
          </a:bodyPr>
          <a:lstStyle/>
          <a:p>
            <a:r>
              <a:rPr lang="en-US" sz="3600" b="1" i="1" dirty="0" smtClean="0">
                <a:latin typeface="ACaslon-Regular"/>
              </a:rPr>
              <a:t>The depth </a:t>
            </a:r>
            <a:r>
              <a:rPr lang="en-US" sz="3600" b="1" i="1" dirty="0">
                <a:latin typeface="ACaslon-Regular"/>
              </a:rPr>
              <a:t>of knowledge and complexity of care necessary to </a:t>
            </a:r>
            <a:r>
              <a:rPr lang="en-US" sz="3600" b="1" i="1" dirty="0" smtClean="0">
                <a:latin typeface="ACaslon-Regular"/>
              </a:rPr>
              <a:t>offer best </a:t>
            </a:r>
            <a:r>
              <a:rPr lang="en-US" sz="3600" b="1" i="1" dirty="0">
                <a:latin typeface="ACaslon-Regular"/>
              </a:rPr>
              <a:t>therapy to </a:t>
            </a:r>
            <a:r>
              <a:rPr lang="en-US" sz="3600" b="1" i="1" dirty="0" smtClean="0">
                <a:latin typeface="ACaslon-Regular"/>
              </a:rPr>
              <a:t>these patients</a:t>
            </a:r>
          </a:p>
          <a:p>
            <a:r>
              <a:rPr lang="en-US" sz="3600" b="1" i="1" dirty="0" smtClean="0">
                <a:latin typeface="ACaslon-Regular"/>
              </a:rPr>
              <a:t>Demands multidisciplinary</a:t>
            </a:r>
            <a:endParaRPr lang="en-US" sz="3600" b="1" i="1" dirty="0">
              <a:latin typeface="ACaslon-Regular"/>
            </a:endParaRPr>
          </a:p>
          <a:p>
            <a:pPr marL="0" indent="0">
              <a:buNone/>
            </a:pPr>
            <a:r>
              <a:rPr lang="en-US" sz="3600" b="1" i="1" dirty="0" smtClean="0">
                <a:latin typeface="ACaslon-Regular"/>
              </a:rPr>
              <a:t>   approach</a:t>
            </a:r>
            <a:r>
              <a:rPr lang="en-US" sz="3600" b="1" i="1" dirty="0">
                <a:latin typeface="ACaslon-Regular"/>
              </a:rPr>
              <a:t>, combining the </a:t>
            </a:r>
            <a:r>
              <a:rPr lang="en-US" sz="3600" b="1" i="1" dirty="0" smtClean="0">
                <a:latin typeface="ACaslon-Regular"/>
              </a:rPr>
              <a:t>expertise</a:t>
            </a:r>
          </a:p>
          <a:p>
            <a:pPr marL="0" indent="0">
              <a:buNone/>
            </a:pPr>
            <a:r>
              <a:rPr lang="en-US" sz="3600" b="1" i="1" dirty="0">
                <a:latin typeface="ACaslon-Regular"/>
              </a:rPr>
              <a:t> </a:t>
            </a:r>
            <a:r>
              <a:rPr lang="en-US" sz="3600" b="1" i="1" dirty="0" smtClean="0">
                <a:latin typeface="ACaslon-Regular"/>
              </a:rPr>
              <a:t>  of cardiology</a:t>
            </a:r>
            <a:r>
              <a:rPr lang="en-US" sz="3600" b="1" i="1" dirty="0">
                <a:latin typeface="ACaslon-Regular"/>
              </a:rPr>
              <a:t>, </a:t>
            </a:r>
            <a:r>
              <a:rPr lang="en-US" sz="3600" b="1" i="1" dirty="0" smtClean="0">
                <a:latin typeface="ACaslon-Regular"/>
              </a:rPr>
              <a:t>nephrology, and </a:t>
            </a:r>
          </a:p>
          <a:p>
            <a:pPr marL="0" indent="0">
              <a:buNone/>
            </a:pPr>
            <a:r>
              <a:rPr lang="en-US" sz="3600" b="1" i="1" dirty="0">
                <a:latin typeface="ACaslon-Regular"/>
              </a:rPr>
              <a:t> </a:t>
            </a:r>
            <a:r>
              <a:rPr lang="en-US" sz="3600" b="1" i="1" dirty="0" smtClean="0">
                <a:latin typeface="ACaslon-Regular"/>
              </a:rPr>
              <a:t>  critical care</a:t>
            </a:r>
            <a:r>
              <a:rPr lang="en-US" sz="3600" b="1" i="1" dirty="0">
                <a:latin typeface="ACaslon-Regular"/>
              </a:rPr>
              <a:t>.</a:t>
            </a:r>
            <a:endParaRPr lang="en-US" sz="3600" b="1" i="1" dirty="0"/>
          </a:p>
        </p:txBody>
      </p:sp>
      <p:sp>
        <p:nvSpPr>
          <p:cNvPr id="4" name="Date Placeholder 3"/>
          <p:cNvSpPr>
            <a:spLocks noGrp="1"/>
          </p:cNvSpPr>
          <p:nvPr>
            <p:ph type="dt" sz="half" idx="10"/>
          </p:nvPr>
        </p:nvSpPr>
        <p:spPr/>
        <p:txBody>
          <a:bodyPr/>
          <a:lstStyle/>
          <a:p>
            <a:fld id="{BE236CCA-CD23-4891-B905-4385AF4BCF98}" type="datetime1">
              <a:rPr lang="en-US" smtClean="0"/>
              <a:t>2/22/2013</a:t>
            </a:fld>
            <a:endParaRPr lang="en-US"/>
          </a:p>
        </p:txBody>
      </p:sp>
      <p:sp>
        <p:nvSpPr>
          <p:cNvPr id="5" name="Footer Placeholder 4"/>
          <p:cNvSpPr>
            <a:spLocks noGrp="1"/>
          </p:cNvSpPr>
          <p:nvPr>
            <p:ph type="ftr" sz="quarter" idx="11"/>
          </p:nvPr>
        </p:nvSpPr>
        <p:spPr/>
        <p:txBody>
          <a:bodyPr/>
          <a:lstStyle/>
          <a:p>
            <a:r>
              <a:rPr lang="en-US" smtClean="0"/>
              <a:t>Dr Toufan</a:t>
            </a:r>
            <a:endParaRPr lang="en-US"/>
          </a:p>
        </p:txBody>
      </p:sp>
      <p:sp>
        <p:nvSpPr>
          <p:cNvPr id="6" name="Slide Number Placeholder 5"/>
          <p:cNvSpPr>
            <a:spLocks noGrp="1"/>
          </p:cNvSpPr>
          <p:nvPr>
            <p:ph type="sldNum" sz="quarter" idx="12"/>
          </p:nvPr>
        </p:nvSpPr>
        <p:spPr/>
        <p:txBody>
          <a:bodyPr/>
          <a:lstStyle/>
          <a:p>
            <a:fld id="{FB54D924-2A4E-4489-BEB6-84A8A7E62836}" type="slidenum">
              <a:rPr lang="en-US" smtClean="0"/>
              <a:t>48</a:t>
            </a:fld>
            <a:endParaRPr lang="en-US"/>
          </a:p>
        </p:txBody>
      </p:sp>
    </p:spTree>
    <p:extLst>
      <p:ext uri="{BB962C8B-B14F-4D97-AF65-F5344CB8AC3E}">
        <p14:creationId xmlns:p14="http://schemas.microsoft.com/office/powerpoint/2010/main" val="2438435064"/>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RTOOFAN\Desktop\vahed thesis and certificate\axe us\suasalite\IMG_25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FF6A76FA-4D89-4898-9138-C28CCEA745DC}"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49</a:t>
            </a:fld>
            <a:endParaRPr lang="en-US"/>
          </a:p>
        </p:txBody>
      </p:sp>
    </p:spTree>
    <p:extLst>
      <p:ext uri="{BB962C8B-B14F-4D97-AF65-F5344CB8AC3E}">
        <p14:creationId xmlns:p14="http://schemas.microsoft.com/office/powerpoint/2010/main" val="68476696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20" t="8929" r="15636" b="5356"/>
          <a:stretch/>
        </p:blipFill>
        <p:spPr bwMode="auto">
          <a:xfrm>
            <a:off x="838200" y="533400"/>
            <a:ext cx="7467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8255A3AA-D8C8-456B-9423-DE72BA3550E4}"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5</a:t>
            </a:fld>
            <a:endParaRPr lang="en-US"/>
          </a:p>
        </p:txBody>
      </p:sp>
    </p:spTree>
    <p:extLst>
      <p:ext uri="{BB962C8B-B14F-4D97-AF65-F5344CB8AC3E}">
        <p14:creationId xmlns:p14="http://schemas.microsoft.com/office/powerpoint/2010/main" val="217710331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9" t="10714" r="15636" b="8927"/>
          <a:stretch/>
        </p:blipFill>
        <p:spPr bwMode="auto">
          <a:xfrm>
            <a:off x="685800" y="457200"/>
            <a:ext cx="79248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DE1D8B8C-809A-495D-9EC3-698E34BBBA17}"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6</a:t>
            </a:fld>
            <a:endParaRPr lang="en-US"/>
          </a:p>
        </p:txBody>
      </p:sp>
    </p:spTree>
    <p:extLst>
      <p:ext uri="{BB962C8B-B14F-4D97-AF65-F5344CB8AC3E}">
        <p14:creationId xmlns:p14="http://schemas.microsoft.com/office/powerpoint/2010/main" val="143473399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43" t="10171" r="16112" b="18643"/>
          <a:stretch/>
        </p:blipFill>
        <p:spPr bwMode="auto">
          <a:xfrm>
            <a:off x="838200" y="304800"/>
            <a:ext cx="74676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EAB012F4-0956-4AAD-92A3-3E78F0907285}"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7</a:t>
            </a:fld>
            <a:endParaRPr lang="en-US"/>
          </a:p>
        </p:txBody>
      </p:sp>
    </p:spTree>
    <p:extLst>
      <p:ext uri="{BB962C8B-B14F-4D97-AF65-F5344CB8AC3E}">
        <p14:creationId xmlns:p14="http://schemas.microsoft.com/office/powerpoint/2010/main" val="73838381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52" t="10342" r="20464" b="8623"/>
          <a:stretch/>
        </p:blipFill>
        <p:spPr bwMode="auto">
          <a:xfrm>
            <a:off x="990600" y="533400"/>
            <a:ext cx="7391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D1CD8299-D7FD-4380-AED4-4E7AA3775B4B}"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8</a:t>
            </a:fld>
            <a:endParaRPr lang="en-US"/>
          </a:p>
        </p:txBody>
      </p:sp>
    </p:spTree>
    <p:extLst>
      <p:ext uri="{BB962C8B-B14F-4D97-AF65-F5344CB8AC3E}">
        <p14:creationId xmlns:p14="http://schemas.microsoft.com/office/powerpoint/2010/main" val="86905232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97" t="21516" r="16002" b="5947"/>
          <a:stretch/>
        </p:blipFill>
        <p:spPr bwMode="auto">
          <a:xfrm>
            <a:off x="304800" y="304800"/>
            <a:ext cx="8321040"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AEC71CB9-7A85-4B15-AAFE-804FA82BB0B6}" type="datetime1">
              <a:rPr lang="en-US" smtClean="0"/>
              <a:t>2/22/2013</a:t>
            </a:fld>
            <a:endParaRPr lang="en-US"/>
          </a:p>
        </p:txBody>
      </p:sp>
      <p:sp>
        <p:nvSpPr>
          <p:cNvPr id="3" name="Footer Placeholder 2"/>
          <p:cNvSpPr>
            <a:spLocks noGrp="1"/>
          </p:cNvSpPr>
          <p:nvPr>
            <p:ph type="ftr" sz="quarter" idx="11"/>
          </p:nvPr>
        </p:nvSpPr>
        <p:spPr/>
        <p:txBody>
          <a:bodyPr/>
          <a:lstStyle/>
          <a:p>
            <a:r>
              <a:rPr lang="en-US" smtClean="0"/>
              <a:t>Dr Toufan</a:t>
            </a:r>
            <a:endParaRPr lang="en-US"/>
          </a:p>
        </p:txBody>
      </p:sp>
      <p:sp>
        <p:nvSpPr>
          <p:cNvPr id="4" name="Slide Number Placeholder 3"/>
          <p:cNvSpPr>
            <a:spLocks noGrp="1"/>
          </p:cNvSpPr>
          <p:nvPr>
            <p:ph type="sldNum" sz="quarter" idx="12"/>
          </p:nvPr>
        </p:nvSpPr>
        <p:spPr/>
        <p:txBody>
          <a:bodyPr/>
          <a:lstStyle/>
          <a:p>
            <a:fld id="{FB54D924-2A4E-4489-BEB6-84A8A7E62836}" type="slidenum">
              <a:rPr lang="en-US" smtClean="0"/>
              <a:t>9</a:t>
            </a:fld>
            <a:endParaRPr lang="en-US"/>
          </a:p>
        </p:txBody>
      </p:sp>
    </p:spTree>
    <p:extLst>
      <p:ext uri="{BB962C8B-B14F-4D97-AF65-F5344CB8AC3E}">
        <p14:creationId xmlns:p14="http://schemas.microsoft.com/office/powerpoint/2010/main" val="39842103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TotalTime>
  <Words>1411</Words>
  <Application>Microsoft Office PowerPoint</Application>
  <PresentationFormat>On-screen Show (4:3)</PresentationFormat>
  <Paragraphs>314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CRS Classification</vt:lpstr>
      <vt:lpstr>PowerPoint Presentation</vt:lpstr>
      <vt:lpstr>4 Subtypes  Of CRS Type 1</vt:lpstr>
      <vt:lpstr>AKI is an independent risk factor for 1-year mortality in ADHF patients, including patients with ST-segment elevation myocardial infarction who develop signs and symptoms of HF or have a reduced left ventricular ejection fraction.</vt:lpstr>
      <vt:lpstr>PowerPoint Presentation</vt:lpstr>
      <vt:lpstr>Predisposition for Cardio renal Syndromes</vt:lpstr>
      <vt:lpstr>Role Of Obesity </vt:lpstr>
      <vt:lpstr>Cachexia</vt:lpstr>
      <vt:lpstr>Proteinuria</vt:lpstr>
      <vt:lpstr>Uremic solute retention</vt:lpstr>
      <vt:lpstr>Pathogenesis of anemia in HF</vt:lpstr>
      <vt:lpstr>Reduced responsiveness to erythropoietin in patients with HF and CKD has been associated with high levels of hepcidin-25, a key regulator controlling iron intestinal absorption and distribution throughout the body .  High levels of cytokines induce the iron-utilization defect by increasing hepcidin-25 production from the liver, which blocks the ferroportin receptor and impairs gastrointestinal iron absorption and iron release from macrophage and hepatocyte stores.</vt:lpstr>
      <vt:lpstr>Repeated episodes of subclinical AKI</vt:lpstr>
      <vt:lpstr>PowerPoint Presentation</vt:lpstr>
      <vt:lpstr>PowerPoint Presentation</vt:lpstr>
      <vt:lpstr>PowerPoint Presentation</vt:lpstr>
      <vt:lpstr>Cardiac and Renal Fibrosis</vt:lpstr>
      <vt:lpstr>The Acute Pathways of CRS Type 1</vt:lpstr>
      <vt:lpstr>Hemodynamics and congestion</vt:lpstr>
      <vt:lpstr>Neurohormonal activation</vt:lpstr>
      <vt:lpstr>Hypothalamic-pituitary stress reaction</vt:lpstr>
      <vt:lpstr>Hypothalamic-pituitary stress reaction</vt:lpstr>
      <vt:lpstr>AVP </vt:lpstr>
      <vt:lpstr>*It is important to recognize that hyponatremia is a relatively late sign of arginine vasopressin overstimulation, and thus, earlier modulation of this system is an important consideration in treatment.</vt:lpstr>
      <vt:lpstr>Inflammation and immune cell signaling</vt:lpstr>
      <vt:lpstr>The role of the gut and endotoxemia</vt:lpstr>
      <vt:lpstr>Endotoxins</vt:lpstr>
      <vt:lpstr>Superimposed infection and Iatrogenesis</vt:lpstr>
      <vt:lpstr>PowerPoint Presentation</vt:lpstr>
      <vt:lpstr>PowerPoint Presentation</vt:lpstr>
      <vt:lpstr>PowerPoint Presentation</vt:lpstr>
      <vt:lpstr>Felker et a, in a small randomized trial of ADHF, demonstrated that higher doses and continuous infusions of furosemide resulted in more patients developing AKI (rise in creatine 0.3 mg/dl) with no improvement in hospitalization or death.</vt:lpstr>
      <vt:lpstr>Final Common Pathway of Injury</vt:lpstr>
      <vt:lpstr>PowerPoint Presentation</vt:lpstr>
      <vt:lpstr>PowerPoint Presentation</vt:lpstr>
      <vt:lpstr>Failure of Counter-Regulatory Mechanisms In response to wall tension, the cardiomyocyte produces large quantities of natriuretic peptides that work to reduce wall tension, vasodilate, and promote natriuresis and diuresis.   Ischemia is also recognized as a stimulus for natriuretic peptide production. Natriuretic peptides, working via natriuretic peptide receptors in the glomerulus and the renal tubules, activate cCMP and reduce sodium reabsorption. </vt:lpstr>
      <vt:lpstr>PowerPoint Presentation</vt:lpstr>
      <vt:lpstr>Take Home Message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DRTOOFAN</dc:creator>
  <cp:lastModifiedBy>DRTOOFAN</cp:lastModifiedBy>
  <cp:revision>72</cp:revision>
  <dcterms:created xsi:type="dcterms:W3CDTF">2013-02-20T11:22:35Z</dcterms:created>
  <dcterms:modified xsi:type="dcterms:W3CDTF">2013-02-22T10:57:24Z</dcterms:modified>
</cp:coreProperties>
</file>